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5"/>
  </p:notesMasterIdLst>
  <p:handoutMasterIdLst>
    <p:handoutMasterId r:id="rId16"/>
  </p:handoutMasterIdLst>
  <p:sldIdLst>
    <p:sldId id="256" r:id="rId2"/>
    <p:sldId id="257" r:id="rId3"/>
    <p:sldId id="258" r:id="rId4"/>
    <p:sldId id="259" r:id="rId5"/>
    <p:sldId id="260" r:id="rId6"/>
    <p:sldId id="264" r:id="rId7"/>
    <p:sldId id="270" r:id="rId8"/>
    <p:sldId id="265" r:id="rId9"/>
    <p:sldId id="266" r:id="rId10"/>
    <p:sldId id="267" r:id="rId11"/>
    <p:sldId id="271" r:id="rId12"/>
    <p:sldId id="268" r:id="rId13"/>
    <p:sldId id="263" r:id="rId14"/>
  </p:sldIdLst>
  <p:sldSz cx="10080625" cy="7559675"/>
  <p:notesSz cx="9372600" cy="7086600"/>
  <p:defaultTextStyle>
    <a:defPPr>
      <a:defRPr lang="en-GB"/>
    </a:defPPr>
    <a:lvl1pPr algn="l" defTabSz="449263" rtl="0" fontAlgn="base" hangingPunct="0">
      <a:lnSpc>
        <a:spcPct val="93000"/>
      </a:lnSpc>
      <a:spcBef>
        <a:spcPct val="0"/>
      </a:spcBef>
      <a:spcAft>
        <a:spcPct val="0"/>
      </a:spcAft>
      <a:buClr>
        <a:srgbClr val="000000"/>
      </a:buClr>
      <a:buSzPct val="100000"/>
      <a:buFont typeface="Times New Roman" pitchFamily="18" charset="0"/>
      <a:defRPr sz="2400" kern="1200">
        <a:solidFill>
          <a:schemeClr val="tx1"/>
        </a:solidFill>
        <a:latin typeface="Arial" charset="0"/>
        <a:ea typeface="Arial Unicode MS" pitchFamily="34" charset="-128"/>
        <a:cs typeface="Arial Unicode MS" pitchFamily="34" charset="-128"/>
      </a:defRPr>
    </a:lvl1pPr>
    <a:lvl2pPr marL="742950" indent="-285750" algn="l" defTabSz="449263" rtl="0" fontAlgn="base" hangingPunct="0">
      <a:lnSpc>
        <a:spcPct val="93000"/>
      </a:lnSpc>
      <a:spcBef>
        <a:spcPct val="0"/>
      </a:spcBef>
      <a:spcAft>
        <a:spcPct val="0"/>
      </a:spcAft>
      <a:buClr>
        <a:srgbClr val="000000"/>
      </a:buClr>
      <a:buSzPct val="100000"/>
      <a:buFont typeface="Times New Roman" pitchFamily="18" charset="0"/>
      <a:defRPr sz="2400" kern="1200">
        <a:solidFill>
          <a:schemeClr val="tx1"/>
        </a:solidFill>
        <a:latin typeface="Arial" charset="0"/>
        <a:ea typeface="Arial Unicode MS" pitchFamily="34" charset="-128"/>
        <a:cs typeface="Arial Unicode MS" pitchFamily="34" charset="-128"/>
      </a:defRPr>
    </a:lvl2pPr>
    <a:lvl3pPr marL="1143000" indent="-228600" algn="l" defTabSz="449263" rtl="0" fontAlgn="base" hangingPunct="0">
      <a:lnSpc>
        <a:spcPct val="93000"/>
      </a:lnSpc>
      <a:spcBef>
        <a:spcPct val="0"/>
      </a:spcBef>
      <a:spcAft>
        <a:spcPct val="0"/>
      </a:spcAft>
      <a:buClr>
        <a:srgbClr val="000000"/>
      </a:buClr>
      <a:buSzPct val="100000"/>
      <a:buFont typeface="Times New Roman" pitchFamily="18" charset="0"/>
      <a:defRPr sz="2400" kern="1200">
        <a:solidFill>
          <a:schemeClr val="tx1"/>
        </a:solidFill>
        <a:latin typeface="Arial" charset="0"/>
        <a:ea typeface="Arial Unicode MS" pitchFamily="34" charset="-128"/>
        <a:cs typeface="Arial Unicode MS" pitchFamily="34" charset="-128"/>
      </a:defRPr>
    </a:lvl3pPr>
    <a:lvl4pPr marL="1600200" indent="-228600" algn="l" defTabSz="449263" rtl="0" fontAlgn="base" hangingPunct="0">
      <a:lnSpc>
        <a:spcPct val="93000"/>
      </a:lnSpc>
      <a:spcBef>
        <a:spcPct val="0"/>
      </a:spcBef>
      <a:spcAft>
        <a:spcPct val="0"/>
      </a:spcAft>
      <a:buClr>
        <a:srgbClr val="000000"/>
      </a:buClr>
      <a:buSzPct val="100000"/>
      <a:buFont typeface="Times New Roman" pitchFamily="18" charset="0"/>
      <a:defRPr sz="2400" kern="1200">
        <a:solidFill>
          <a:schemeClr val="tx1"/>
        </a:solidFill>
        <a:latin typeface="Arial" charset="0"/>
        <a:ea typeface="Arial Unicode MS" pitchFamily="34" charset="-128"/>
        <a:cs typeface="Arial Unicode MS" pitchFamily="34" charset="-128"/>
      </a:defRPr>
    </a:lvl4pPr>
    <a:lvl5pPr marL="2057400" indent="-228600" algn="l" defTabSz="449263" rtl="0" fontAlgn="base" hangingPunct="0">
      <a:lnSpc>
        <a:spcPct val="93000"/>
      </a:lnSpc>
      <a:spcBef>
        <a:spcPct val="0"/>
      </a:spcBef>
      <a:spcAft>
        <a:spcPct val="0"/>
      </a:spcAft>
      <a:buClr>
        <a:srgbClr val="000000"/>
      </a:buClr>
      <a:buSzPct val="100000"/>
      <a:buFont typeface="Times New Roman" pitchFamily="18" charset="0"/>
      <a:defRPr sz="2400"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sz="2400" kern="1200">
        <a:solidFill>
          <a:schemeClr val="tx1"/>
        </a:solidFill>
        <a:latin typeface="Arial" charset="0"/>
        <a:ea typeface="Arial Unicode MS" pitchFamily="34" charset="-128"/>
        <a:cs typeface="Arial Unicode MS" pitchFamily="34" charset="-128"/>
      </a:defRPr>
    </a:lvl6pPr>
    <a:lvl7pPr marL="2743200" algn="l" defTabSz="914400" rtl="0" eaLnBrk="1" latinLnBrk="0" hangingPunct="1">
      <a:defRPr sz="2400" kern="1200">
        <a:solidFill>
          <a:schemeClr val="tx1"/>
        </a:solidFill>
        <a:latin typeface="Arial" charset="0"/>
        <a:ea typeface="Arial Unicode MS" pitchFamily="34" charset="-128"/>
        <a:cs typeface="Arial Unicode MS" pitchFamily="34" charset="-128"/>
      </a:defRPr>
    </a:lvl7pPr>
    <a:lvl8pPr marL="3200400" algn="l" defTabSz="914400" rtl="0" eaLnBrk="1" latinLnBrk="0" hangingPunct="1">
      <a:defRPr sz="2400" kern="1200">
        <a:solidFill>
          <a:schemeClr val="tx1"/>
        </a:solidFill>
        <a:latin typeface="Arial" charset="0"/>
        <a:ea typeface="Arial Unicode MS" pitchFamily="34" charset="-128"/>
        <a:cs typeface="Arial Unicode MS" pitchFamily="34" charset="-128"/>
      </a:defRPr>
    </a:lvl8pPr>
    <a:lvl9pPr marL="3657600" algn="l" defTabSz="914400" rtl="0" eaLnBrk="1" latinLnBrk="0" hangingPunct="1">
      <a:defRPr sz="2400" kern="1200">
        <a:solidFill>
          <a:schemeClr val="tx1"/>
        </a:solidFill>
        <a:latin typeface="Arial" charset="0"/>
        <a:ea typeface="Arial Unicode MS" pitchFamily="34" charset="-128"/>
        <a:cs typeface="Arial Unicode MS" pitchFamily="34" charset="-128"/>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1908">
          <p15:clr>
            <a:srgbClr val="A4A3A4"/>
          </p15:clr>
        </p15:guide>
        <p15:guide id="2" pos="267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CC"/>
    <a:srgbClr val="003399"/>
    <a:srgbClr val="990000"/>
    <a:srgbClr val="FF6600"/>
    <a:srgbClr val="000099"/>
    <a:srgbClr val="BD1503"/>
    <a:srgbClr val="FF0066"/>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3692" autoAdjust="0"/>
  </p:normalViewPr>
  <p:slideViewPr>
    <p:cSldViewPr>
      <p:cViewPr varScale="1">
        <p:scale>
          <a:sx n="62" d="100"/>
          <a:sy n="62" d="100"/>
        </p:scale>
        <p:origin x="-1374" y="-90"/>
      </p:cViewPr>
      <p:guideLst>
        <p:guide orient="horz" pos="2160"/>
        <p:guide pos="2880"/>
      </p:guideLst>
    </p:cSldViewPr>
  </p:slideViewPr>
  <p:outlineViewPr>
    <p:cViewPr varScale="1">
      <p:scale>
        <a:sx n="170" d="200"/>
        <a:sy n="170" d="200"/>
      </p:scale>
      <p:origin x="0" y="4230"/>
    </p:cViewPr>
  </p:outlineViewPr>
  <p:notesTextViewPr>
    <p:cViewPr>
      <p:scale>
        <a:sx n="100" d="100"/>
        <a:sy n="100" d="100"/>
      </p:scale>
      <p:origin x="0" y="0"/>
    </p:cViewPr>
  </p:notesTextViewPr>
  <p:notesViewPr>
    <p:cSldViewPr>
      <p:cViewPr varScale="1">
        <p:scale>
          <a:sx n="70" d="100"/>
          <a:sy n="70" d="100"/>
        </p:scale>
        <p:origin x="4098" y="-84"/>
      </p:cViewPr>
      <p:guideLst>
        <p:guide orient="horz" pos="1908"/>
        <p:guide pos="267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72300E-D3C8-416E-B319-4FA6B013F125}" type="doc">
      <dgm:prSet loTypeId="urn:microsoft.com/office/officeart/2005/8/layout/cycle3" loCatId="cycle" qsTypeId="urn:microsoft.com/office/officeart/2005/8/quickstyle/3d4" qsCatId="3D" csTypeId="urn:microsoft.com/office/officeart/2005/8/colors/accent2_2" csCatId="accent2" phldr="1"/>
      <dgm:spPr/>
      <dgm:t>
        <a:bodyPr/>
        <a:lstStyle/>
        <a:p>
          <a:endParaRPr lang="en-CA"/>
        </a:p>
      </dgm:t>
    </dgm:pt>
    <dgm:pt modelId="{F0C5890B-293C-4656-BB0E-D546F4EF2D11}">
      <dgm:prSet/>
      <dgm:spPr/>
      <dgm:t>
        <a:bodyPr/>
        <a:lstStyle/>
        <a:p>
          <a:pPr rtl="0"/>
          <a:r>
            <a:rPr lang="de-DE" b="1" dirty="0"/>
            <a:t>1. Astude Investment,    Graceful ROI</a:t>
          </a:r>
          <a:endParaRPr lang="en-CA" b="1" dirty="0"/>
        </a:p>
      </dgm:t>
    </dgm:pt>
    <dgm:pt modelId="{7519EBCE-C0BD-4E96-BBDB-0B537AEF62BC}" type="parTrans" cxnId="{63340E54-8B93-4591-AB63-3F56ADCFEAE2}">
      <dgm:prSet/>
      <dgm:spPr/>
      <dgm:t>
        <a:bodyPr/>
        <a:lstStyle/>
        <a:p>
          <a:endParaRPr lang="en-CA" b="1"/>
        </a:p>
      </dgm:t>
    </dgm:pt>
    <dgm:pt modelId="{B4D8B74E-6753-4756-8824-BB5A3BAE22F1}" type="sibTrans" cxnId="{63340E54-8B93-4591-AB63-3F56ADCFEAE2}">
      <dgm:prSet/>
      <dgm:spPr/>
      <dgm:t>
        <a:bodyPr/>
        <a:lstStyle/>
        <a:p>
          <a:endParaRPr lang="en-CA" b="1"/>
        </a:p>
      </dgm:t>
    </dgm:pt>
    <dgm:pt modelId="{3478552A-DCC6-4644-A22B-DC1FDE18A2F9}">
      <dgm:prSet/>
      <dgm:spPr/>
      <dgm:t>
        <a:bodyPr/>
        <a:lstStyle/>
        <a:p>
          <a:pPr rtl="0"/>
          <a:r>
            <a:rPr lang="de-DE" b="1" dirty="0"/>
            <a:t>2. Minimum Risk</a:t>
          </a:r>
          <a:endParaRPr lang="en-CA" b="1" dirty="0"/>
        </a:p>
      </dgm:t>
    </dgm:pt>
    <dgm:pt modelId="{7F2813F2-A45F-457C-BDF3-3D010981D7D8}" type="parTrans" cxnId="{0D18A70E-B4F1-40C2-9EB0-C2E0F0963333}">
      <dgm:prSet/>
      <dgm:spPr/>
      <dgm:t>
        <a:bodyPr/>
        <a:lstStyle/>
        <a:p>
          <a:endParaRPr lang="en-CA" b="1"/>
        </a:p>
      </dgm:t>
    </dgm:pt>
    <dgm:pt modelId="{1131C1DD-B878-471D-A0CC-80428025514E}" type="sibTrans" cxnId="{0D18A70E-B4F1-40C2-9EB0-C2E0F0963333}">
      <dgm:prSet/>
      <dgm:spPr/>
      <dgm:t>
        <a:bodyPr/>
        <a:lstStyle/>
        <a:p>
          <a:endParaRPr lang="en-CA" b="1"/>
        </a:p>
      </dgm:t>
    </dgm:pt>
    <dgm:pt modelId="{91040466-D7FC-4770-A3C2-A690E5B427E6}">
      <dgm:prSet/>
      <dgm:spPr/>
      <dgm:t>
        <a:bodyPr/>
        <a:lstStyle/>
        <a:p>
          <a:pPr rtl="0"/>
          <a:r>
            <a:rPr lang="de-DE" b="1" dirty="0"/>
            <a:t>3. Tax Planning Through Philanthropy</a:t>
          </a:r>
          <a:endParaRPr lang="en-CA" b="1" dirty="0"/>
        </a:p>
      </dgm:t>
    </dgm:pt>
    <dgm:pt modelId="{EB9F383F-DFEE-4B55-8B14-25764BC44502}" type="parTrans" cxnId="{2C2FCB78-E80B-40AF-A103-189493FDC9B1}">
      <dgm:prSet/>
      <dgm:spPr/>
      <dgm:t>
        <a:bodyPr/>
        <a:lstStyle/>
        <a:p>
          <a:endParaRPr lang="en-CA" b="1"/>
        </a:p>
      </dgm:t>
    </dgm:pt>
    <dgm:pt modelId="{395DBB1F-5F1A-4554-9B32-B4C550F23835}" type="sibTrans" cxnId="{2C2FCB78-E80B-40AF-A103-189493FDC9B1}">
      <dgm:prSet/>
      <dgm:spPr/>
      <dgm:t>
        <a:bodyPr/>
        <a:lstStyle/>
        <a:p>
          <a:endParaRPr lang="en-CA" b="1"/>
        </a:p>
      </dgm:t>
    </dgm:pt>
    <dgm:pt modelId="{8DE4D1C0-ADC8-46B8-9457-6D9284378649}">
      <dgm:prSet/>
      <dgm:spPr/>
      <dgm:t>
        <a:bodyPr/>
        <a:lstStyle/>
        <a:p>
          <a:pPr rtl="0"/>
          <a:r>
            <a:rPr lang="de-DE" b="1" dirty="0"/>
            <a:t>4. Empower Social and Intellectual Wealth</a:t>
          </a:r>
          <a:endParaRPr lang="en-CA" b="1" dirty="0"/>
        </a:p>
      </dgm:t>
    </dgm:pt>
    <dgm:pt modelId="{8A1634AD-0DC4-4ED0-BF1A-4C7AEB43A06B}" type="parTrans" cxnId="{2A5EBD70-1D06-4DE2-8D39-712E7D79315B}">
      <dgm:prSet/>
      <dgm:spPr/>
      <dgm:t>
        <a:bodyPr/>
        <a:lstStyle/>
        <a:p>
          <a:endParaRPr lang="en-CA" b="1"/>
        </a:p>
      </dgm:t>
    </dgm:pt>
    <dgm:pt modelId="{C63A27F7-06A7-42D1-805D-61618140521C}" type="sibTrans" cxnId="{2A5EBD70-1D06-4DE2-8D39-712E7D79315B}">
      <dgm:prSet/>
      <dgm:spPr/>
      <dgm:t>
        <a:bodyPr/>
        <a:lstStyle/>
        <a:p>
          <a:endParaRPr lang="en-CA" b="1"/>
        </a:p>
      </dgm:t>
    </dgm:pt>
    <dgm:pt modelId="{194565EA-97E6-42FC-9CC6-1A1EEE15886C}">
      <dgm:prSet/>
      <dgm:spPr/>
      <dgm:t>
        <a:bodyPr/>
        <a:lstStyle/>
        <a:p>
          <a:pPr rtl="0"/>
          <a:r>
            <a:rPr lang="de-DE" b="1" dirty="0"/>
            <a:t>5.Creation of SE Wealth for all Stakeholders</a:t>
          </a:r>
          <a:endParaRPr lang="en-CA" b="1" dirty="0"/>
        </a:p>
      </dgm:t>
    </dgm:pt>
    <dgm:pt modelId="{89E43C7A-B85C-458D-BEBB-210B20581162}" type="parTrans" cxnId="{0A00C4E1-12AC-4834-9B6A-C69BE4E21544}">
      <dgm:prSet/>
      <dgm:spPr/>
      <dgm:t>
        <a:bodyPr/>
        <a:lstStyle/>
        <a:p>
          <a:endParaRPr lang="en-CA" b="1"/>
        </a:p>
      </dgm:t>
    </dgm:pt>
    <dgm:pt modelId="{DFD36825-15C5-464E-81D5-46AF9E2048DD}" type="sibTrans" cxnId="{0A00C4E1-12AC-4834-9B6A-C69BE4E21544}">
      <dgm:prSet/>
      <dgm:spPr/>
      <dgm:t>
        <a:bodyPr/>
        <a:lstStyle/>
        <a:p>
          <a:endParaRPr lang="en-CA" b="1"/>
        </a:p>
      </dgm:t>
    </dgm:pt>
    <dgm:pt modelId="{91E665D0-0DAA-454F-B729-AD8753C85D56}" type="pres">
      <dgm:prSet presAssocID="{B772300E-D3C8-416E-B319-4FA6B013F125}" presName="Name0" presStyleCnt="0">
        <dgm:presLayoutVars>
          <dgm:dir/>
          <dgm:resizeHandles val="exact"/>
        </dgm:presLayoutVars>
      </dgm:prSet>
      <dgm:spPr/>
      <dgm:t>
        <a:bodyPr/>
        <a:lstStyle/>
        <a:p>
          <a:endParaRPr lang="en-US"/>
        </a:p>
      </dgm:t>
    </dgm:pt>
    <dgm:pt modelId="{DA37FEE7-2D51-4CB9-959D-B02B7EB58CD0}" type="pres">
      <dgm:prSet presAssocID="{B772300E-D3C8-416E-B319-4FA6B013F125}" presName="cycle" presStyleCnt="0"/>
      <dgm:spPr/>
    </dgm:pt>
    <dgm:pt modelId="{1389CA5D-3446-4028-B24E-33F250F40880}" type="pres">
      <dgm:prSet presAssocID="{F0C5890B-293C-4656-BB0E-D546F4EF2D11}" presName="nodeFirstNode" presStyleLbl="node1" presStyleIdx="0" presStyleCnt="5">
        <dgm:presLayoutVars>
          <dgm:bulletEnabled val="1"/>
        </dgm:presLayoutVars>
      </dgm:prSet>
      <dgm:spPr/>
      <dgm:t>
        <a:bodyPr/>
        <a:lstStyle/>
        <a:p>
          <a:endParaRPr lang="en-US"/>
        </a:p>
      </dgm:t>
    </dgm:pt>
    <dgm:pt modelId="{F078FCD7-37B1-4FE1-B65E-ABC0C0C60E03}" type="pres">
      <dgm:prSet presAssocID="{B4D8B74E-6753-4756-8824-BB5A3BAE22F1}" presName="sibTransFirstNode" presStyleLbl="bgShp" presStyleIdx="0" presStyleCnt="1"/>
      <dgm:spPr/>
      <dgm:t>
        <a:bodyPr/>
        <a:lstStyle/>
        <a:p>
          <a:endParaRPr lang="en-US"/>
        </a:p>
      </dgm:t>
    </dgm:pt>
    <dgm:pt modelId="{F42B4701-B5E9-4EC2-8350-A1694DABC40B}" type="pres">
      <dgm:prSet presAssocID="{3478552A-DCC6-4644-A22B-DC1FDE18A2F9}" presName="nodeFollowingNodes" presStyleLbl="node1" presStyleIdx="1" presStyleCnt="5" custRadScaleRad="125706" custRadScaleInc="10955">
        <dgm:presLayoutVars>
          <dgm:bulletEnabled val="1"/>
        </dgm:presLayoutVars>
      </dgm:prSet>
      <dgm:spPr/>
      <dgm:t>
        <a:bodyPr/>
        <a:lstStyle/>
        <a:p>
          <a:endParaRPr lang="en-US"/>
        </a:p>
      </dgm:t>
    </dgm:pt>
    <dgm:pt modelId="{499D3172-B08D-46B9-9448-9DCE57497BD2}" type="pres">
      <dgm:prSet presAssocID="{91040466-D7FC-4770-A3C2-A690E5B427E6}" presName="nodeFollowingNodes" presStyleLbl="node1" presStyleIdx="2" presStyleCnt="5">
        <dgm:presLayoutVars>
          <dgm:bulletEnabled val="1"/>
        </dgm:presLayoutVars>
      </dgm:prSet>
      <dgm:spPr/>
      <dgm:t>
        <a:bodyPr/>
        <a:lstStyle/>
        <a:p>
          <a:endParaRPr lang="en-US"/>
        </a:p>
      </dgm:t>
    </dgm:pt>
    <dgm:pt modelId="{A594D3A7-4ECC-45EB-AD41-95B546167782}" type="pres">
      <dgm:prSet presAssocID="{8DE4D1C0-ADC8-46B8-9457-6D9284378649}" presName="nodeFollowingNodes" presStyleLbl="node1" presStyleIdx="3" presStyleCnt="5">
        <dgm:presLayoutVars>
          <dgm:bulletEnabled val="1"/>
        </dgm:presLayoutVars>
      </dgm:prSet>
      <dgm:spPr/>
      <dgm:t>
        <a:bodyPr/>
        <a:lstStyle/>
        <a:p>
          <a:endParaRPr lang="en-US"/>
        </a:p>
      </dgm:t>
    </dgm:pt>
    <dgm:pt modelId="{F2CC0262-48CB-4FE1-B9E0-0E8E12B54B59}" type="pres">
      <dgm:prSet presAssocID="{194565EA-97E6-42FC-9CC6-1A1EEE15886C}" presName="nodeFollowingNodes" presStyleLbl="node1" presStyleIdx="4" presStyleCnt="5" custRadScaleRad="113441" custRadScaleInc="-8864">
        <dgm:presLayoutVars>
          <dgm:bulletEnabled val="1"/>
        </dgm:presLayoutVars>
      </dgm:prSet>
      <dgm:spPr/>
      <dgm:t>
        <a:bodyPr/>
        <a:lstStyle/>
        <a:p>
          <a:endParaRPr lang="en-US"/>
        </a:p>
      </dgm:t>
    </dgm:pt>
  </dgm:ptLst>
  <dgm:cxnLst>
    <dgm:cxn modelId="{22971EF6-AC9F-4A80-AEC6-17FE2CE6DCB5}" type="presOf" srcId="{3478552A-DCC6-4644-A22B-DC1FDE18A2F9}" destId="{F42B4701-B5E9-4EC2-8350-A1694DABC40B}" srcOrd="0" destOrd="0" presId="urn:microsoft.com/office/officeart/2005/8/layout/cycle3"/>
    <dgm:cxn modelId="{0A00C4E1-12AC-4834-9B6A-C69BE4E21544}" srcId="{B772300E-D3C8-416E-B319-4FA6B013F125}" destId="{194565EA-97E6-42FC-9CC6-1A1EEE15886C}" srcOrd="4" destOrd="0" parTransId="{89E43C7A-B85C-458D-BEBB-210B20581162}" sibTransId="{DFD36825-15C5-464E-81D5-46AF9E2048DD}"/>
    <dgm:cxn modelId="{0D18A70E-B4F1-40C2-9EB0-C2E0F0963333}" srcId="{B772300E-D3C8-416E-B319-4FA6B013F125}" destId="{3478552A-DCC6-4644-A22B-DC1FDE18A2F9}" srcOrd="1" destOrd="0" parTransId="{7F2813F2-A45F-457C-BDF3-3D010981D7D8}" sibTransId="{1131C1DD-B878-471D-A0CC-80428025514E}"/>
    <dgm:cxn modelId="{FE148150-5320-48A2-B56E-235FE4FECD80}" type="presOf" srcId="{8DE4D1C0-ADC8-46B8-9457-6D9284378649}" destId="{A594D3A7-4ECC-45EB-AD41-95B546167782}" srcOrd="0" destOrd="0" presId="urn:microsoft.com/office/officeart/2005/8/layout/cycle3"/>
    <dgm:cxn modelId="{2C2FCB78-E80B-40AF-A103-189493FDC9B1}" srcId="{B772300E-D3C8-416E-B319-4FA6B013F125}" destId="{91040466-D7FC-4770-A3C2-A690E5B427E6}" srcOrd="2" destOrd="0" parTransId="{EB9F383F-DFEE-4B55-8B14-25764BC44502}" sibTransId="{395DBB1F-5F1A-4554-9B32-B4C550F23835}"/>
    <dgm:cxn modelId="{2B3E0D3D-A365-49BA-8F35-0CFAA183263D}" type="presOf" srcId="{F0C5890B-293C-4656-BB0E-D546F4EF2D11}" destId="{1389CA5D-3446-4028-B24E-33F250F40880}" srcOrd="0" destOrd="0" presId="urn:microsoft.com/office/officeart/2005/8/layout/cycle3"/>
    <dgm:cxn modelId="{F48200FF-61F1-4136-B327-C45D5BEB46E2}" type="presOf" srcId="{B772300E-D3C8-416E-B319-4FA6B013F125}" destId="{91E665D0-0DAA-454F-B729-AD8753C85D56}" srcOrd="0" destOrd="0" presId="urn:microsoft.com/office/officeart/2005/8/layout/cycle3"/>
    <dgm:cxn modelId="{63340E54-8B93-4591-AB63-3F56ADCFEAE2}" srcId="{B772300E-D3C8-416E-B319-4FA6B013F125}" destId="{F0C5890B-293C-4656-BB0E-D546F4EF2D11}" srcOrd="0" destOrd="0" parTransId="{7519EBCE-C0BD-4E96-BBDB-0B537AEF62BC}" sibTransId="{B4D8B74E-6753-4756-8824-BB5A3BAE22F1}"/>
    <dgm:cxn modelId="{4FF94413-0A28-4522-A659-12C0583FC570}" type="presOf" srcId="{B4D8B74E-6753-4756-8824-BB5A3BAE22F1}" destId="{F078FCD7-37B1-4FE1-B65E-ABC0C0C60E03}" srcOrd="0" destOrd="0" presId="urn:microsoft.com/office/officeart/2005/8/layout/cycle3"/>
    <dgm:cxn modelId="{CA7BDCB1-D188-4BCF-B6FF-04433650F9A8}" type="presOf" srcId="{194565EA-97E6-42FC-9CC6-1A1EEE15886C}" destId="{F2CC0262-48CB-4FE1-B9E0-0E8E12B54B59}" srcOrd="0" destOrd="0" presId="urn:microsoft.com/office/officeart/2005/8/layout/cycle3"/>
    <dgm:cxn modelId="{2A5EBD70-1D06-4DE2-8D39-712E7D79315B}" srcId="{B772300E-D3C8-416E-B319-4FA6B013F125}" destId="{8DE4D1C0-ADC8-46B8-9457-6D9284378649}" srcOrd="3" destOrd="0" parTransId="{8A1634AD-0DC4-4ED0-BF1A-4C7AEB43A06B}" sibTransId="{C63A27F7-06A7-42D1-805D-61618140521C}"/>
    <dgm:cxn modelId="{BF08E32F-BD2D-47F2-9384-742E3A6DBC32}" type="presOf" srcId="{91040466-D7FC-4770-A3C2-A690E5B427E6}" destId="{499D3172-B08D-46B9-9448-9DCE57497BD2}" srcOrd="0" destOrd="0" presId="urn:microsoft.com/office/officeart/2005/8/layout/cycle3"/>
    <dgm:cxn modelId="{7798D77B-9342-4DDC-9C51-266BE50442BA}" type="presParOf" srcId="{91E665D0-0DAA-454F-B729-AD8753C85D56}" destId="{DA37FEE7-2D51-4CB9-959D-B02B7EB58CD0}" srcOrd="0" destOrd="0" presId="urn:microsoft.com/office/officeart/2005/8/layout/cycle3"/>
    <dgm:cxn modelId="{30C626A3-310B-4B3D-AEEF-8B84E24B171D}" type="presParOf" srcId="{DA37FEE7-2D51-4CB9-959D-B02B7EB58CD0}" destId="{1389CA5D-3446-4028-B24E-33F250F40880}" srcOrd="0" destOrd="0" presId="urn:microsoft.com/office/officeart/2005/8/layout/cycle3"/>
    <dgm:cxn modelId="{A76AD262-B236-4687-ACFE-9C365F52E32D}" type="presParOf" srcId="{DA37FEE7-2D51-4CB9-959D-B02B7EB58CD0}" destId="{F078FCD7-37B1-4FE1-B65E-ABC0C0C60E03}" srcOrd="1" destOrd="0" presId="urn:microsoft.com/office/officeart/2005/8/layout/cycle3"/>
    <dgm:cxn modelId="{C13DAFCD-F2A0-473E-BD6D-612FF4B744AB}" type="presParOf" srcId="{DA37FEE7-2D51-4CB9-959D-B02B7EB58CD0}" destId="{F42B4701-B5E9-4EC2-8350-A1694DABC40B}" srcOrd="2" destOrd="0" presId="urn:microsoft.com/office/officeart/2005/8/layout/cycle3"/>
    <dgm:cxn modelId="{EF45086D-465E-4E2C-A15B-B92B39E9BC4A}" type="presParOf" srcId="{DA37FEE7-2D51-4CB9-959D-B02B7EB58CD0}" destId="{499D3172-B08D-46B9-9448-9DCE57497BD2}" srcOrd="3" destOrd="0" presId="urn:microsoft.com/office/officeart/2005/8/layout/cycle3"/>
    <dgm:cxn modelId="{9B024134-ECE9-4C9F-BFD3-6D3015878766}" type="presParOf" srcId="{DA37FEE7-2D51-4CB9-959D-B02B7EB58CD0}" destId="{A594D3A7-4ECC-45EB-AD41-95B546167782}" srcOrd="4" destOrd="0" presId="urn:microsoft.com/office/officeart/2005/8/layout/cycle3"/>
    <dgm:cxn modelId="{4CF21DF0-F027-4984-A183-BA5AF8105CE6}" type="presParOf" srcId="{DA37FEE7-2D51-4CB9-959D-B02B7EB58CD0}" destId="{F2CC0262-48CB-4FE1-B9E0-0E8E12B54B59}" srcOrd="5" destOrd="0" presId="urn:microsoft.com/office/officeart/2005/8/layout/cycle3"/>
  </dgm:cxnLst>
  <dgm:bg/>
  <dgm:whole>
    <a:ln>
      <a:noFill/>
    </a:ln>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DD2AB9A-997D-4409-8440-8D965EC4D13B}" type="doc">
      <dgm:prSet loTypeId="urn:microsoft.com/office/officeart/2005/8/layout/venn1" loCatId="relationship" qsTypeId="urn:microsoft.com/office/officeart/2005/8/quickstyle/3d4" qsCatId="3D" csTypeId="urn:microsoft.com/office/officeart/2005/8/colors/accent1_2" csCatId="accent1" phldr="1"/>
      <dgm:spPr/>
      <dgm:t>
        <a:bodyPr/>
        <a:lstStyle/>
        <a:p>
          <a:endParaRPr lang="en-CA"/>
        </a:p>
      </dgm:t>
    </dgm:pt>
    <dgm:pt modelId="{DB67B4FF-6457-4F2A-B1F0-D4CDA46CB403}">
      <dgm:prSet/>
      <dgm:spPr/>
      <dgm:t>
        <a:bodyPr/>
        <a:lstStyle/>
        <a:p>
          <a:pPr rtl="0"/>
          <a:r>
            <a:rPr lang="en-US" b="1" dirty="0"/>
            <a:t>Reasonable Return, Low Risk, Philanthropy &amp; Intellectual Capacity Building Coming Together</a:t>
          </a:r>
          <a:endParaRPr lang="en-CA" b="1" dirty="0"/>
        </a:p>
      </dgm:t>
    </dgm:pt>
    <dgm:pt modelId="{E2F2967D-0079-4DA6-B8F3-A6E272E3EA3A}" type="parTrans" cxnId="{D8686C9C-CD46-4D4A-B19C-7F26A279974A}">
      <dgm:prSet/>
      <dgm:spPr/>
      <dgm:t>
        <a:bodyPr/>
        <a:lstStyle/>
        <a:p>
          <a:endParaRPr lang="en-CA"/>
        </a:p>
      </dgm:t>
    </dgm:pt>
    <dgm:pt modelId="{86306246-2675-489B-83E5-1416B9903786}" type="sibTrans" cxnId="{D8686C9C-CD46-4D4A-B19C-7F26A279974A}">
      <dgm:prSet/>
      <dgm:spPr/>
      <dgm:t>
        <a:bodyPr/>
        <a:lstStyle/>
        <a:p>
          <a:endParaRPr lang="en-CA"/>
        </a:p>
      </dgm:t>
    </dgm:pt>
    <dgm:pt modelId="{302D8916-63B5-4BAE-B810-95472587112F}" type="pres">
      <dgm:prSet presAssocID="{1DD2AB9A-997D-4409-8440-8D965EC4D13B}" presName="compositeShape" presStyleCnt="0">
        <dgm:presLayoutVars>
          <dgm:chMax val="7"/>
          <dgm:dir/>
          <dgm:resizeHandles val="exact"/>
        </dgm:presLayoutVars>
      </dgm:prSet>
      <dgm:spPr/>
      <dgm:t>
        <a:bodyPr/>
        <a:lstStyle/>
        <a:p>
          <a:endParaRPr lang="en-US"/>
        </a:p>
      </dgm:t>
    </dgm:pt>
    <dgm:pt modelId="{2BEA0B6F-2AE0-42D2-92CC-664F2E2FF575}" type="pres">
      <dgm:prSet presAssocID="{DB67B4FF-6457-4F2A-B1F0-D4CDA46CB403}" presName="circ1TxSh" presStyleLbl="vennNode1" presStyleIdx="0" presStyleCnt="1" custLinFactNeighborX="3750"/>
      <dgm:spPr/>
      <dgm:t>
        <a:bodyPr/>
        <a:lstStyle/>
        <a:p>
          <a:endParaRPr lang="en-US"/>
        </a:p>
      </dgm:t>
    </dgm:pt>
  </dgm:ptLst>
  <dgm:cxnLst>
    <dgm:cxn modelId="{BA526FAF-5200-4CE0-9E08-E5168CE31DBD}" type="presOf" srcId="{DB67B4FF-6457-4F2A-B1F0-D4CDA46CB403}" destId="{2BEA0B6F-2AE0-42D2-92CC-664F2E2FF575}" srcOrd="0" destOrd="0" presId="urn:microsoft.com/office/officeart/2005/8/layout/venn1"/>
    <dgm:cxn modelId="{D8686C9C-CD46-4D4A-B19C-7F26A279974A}" srcId="{1DD2AB9A-997D-4409-8440-8D965EC4D13B}" destId="{DB67B4FF-6457-4F2A-B1F0-D4CDA46CB403}" srcOrd="0" destOrd="0" parTransId="{E2F2967D-0079-4DA6-B8F3-A6E272E3EA3A}" sibTransId="{86306246-2675-489B-83E5-1416B9903786}"/>
    <dgm:cxn modelId="{F593AE5D-DB83-49B1-9219-F2FBFAF7598C}" type="presOf" srcId="{1DD2AB9A-997D-4409-8440-8D965EC4D13B}" destId="{302D8916-63B5-4BAE-B810-95472587112F}" srcOrd="0" destOrd="0" presId="urn:microsoft.com/office/officeart/2005/8/layout/venn1"/>
    <dgm:cxn modelId="{B14AFF9D-323C-4489-8C1A-035B9DE5B5C0}" type="presParOf" srcId="{302D8916-63B5-4BAE-B810-95472587112F}" destId="{2BEA0B6F-2AE0-42D2-92CC-664F2E2FF575}" srcOrd="0" destOrd="0" presId="urn:microsoft.com/office/officeart/2005/8/layout/venn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78FCD7-37B1-4FE1-B65E-ABC0C0C60E03}">
      <dsp:nvSpPr>
        <dsp:cNvPr id="0" name=""/>
        <dsp:cNvSpPr/>
      </dsp:nvSpPr>
      <dsp:spPr>
        <a:xfrm>
          <a:off x="2440131" y="-37075"/>
          <a:ext cx="5660775" cy="5660775"/>
        </a:xfrm>
        <a:prstGeom prst="circularArrow">
          <a:avLst>
            <a:gd name="adj1" fmla="val 5544"/>
            <a:gd name="adj2" fmla="val 330680"/>
            <a:gd name="adj3" fmla="val 13739839"/>
            <a:gd name="adj4" fmla="val 17407965"/>
            <a:gd name="adj5" fmla="val 5757"/>
          </a:avLst>
        </a:prstGeom>
        <a:solidFill>
          <a:schemeClr val="accent2">
            <a:tint val="40000"/>
            <a:hueOff val="0"/>
            <a:satOff val="0"/>
            <a:lumOff val="0"/>
            <a:alphaOff val="0"/>
          </a:schemeClr>
        </a:solidFill>
        <a:ln>
          <a:noFill/>
        </a:ln>
        <a:effectLst/>
        <a:scene3d>
          <a:camera prst="orthographicFront"/>
          <a:lightRig rig="chilly" dir="t"/>
        </a:scene3d>
        <a:sp3d z="-12700" extrusionH="1700" prstMaterial="translucentPowder">
          <a:bevelT w="25400" h="6350" prst="softRound"/>
          <a:bevelB w="0" h="0" prst="convex"/>
        </a:sp3d>
      </dsp:spPr>
      <dsp:style>
        <a:lnRef idx="0">
          <a:scrgbClr r="0" g="0" b="0"/>
        </a:lnRef>
        <a:fillRef idx="1">
          <a:scrgbClr r="0" g="0" b="0"/>
        </a:fillRef>
        <a:effectRef idx="0">
          <a:scrgbClr r="0" g="0" b="0"/>
        </a:effectRef>
        <a:fontRef idx="minor"/>
      </dsp:style>
    </dsp:sp>
    <dsp:sp modelId="{1389CA5D-3446-4028-B24E-33F250F40880}">
      <dsp:nvSpPr>
        <dsp:cNvPr id="0" name=""/>
        <dsp:cNvSpPr/>
      </dsp:nvSpPr>
      <dsp:spPr>
        <a:xfrm>
          <a:off x="3924581" y="1088"/>
          <a:ext cx="2691876" cy="1345938"/>
        </a:xfrm>
        <a:prstGeom prst="round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de-DE" sz="2100" b="1" kern="1200" dirty="0"/>
            <a:t>1. Astude Investment,    Graceful ROI</a:t>
          </a:r>
          <a:endParaRPr lang="en-CA" sz="2100" b="1" kern="1200" dirty="0"/>
        </a:p>
      </dsp:txBody>
      <dsp:txXfrm>
        <a:off x="3990284" y="66791"/>
        <a:ext cx="2560470" cy="1214532"/>
      </dsp:txXfrm>
    </dsp:sp>
    <dsp:sp modelId="{F42B4701-B5E9-4EC2-8350-A1694DABC40B}">
      <dsp:nvSpPr>
        <dsp:cNvPr id="0" name=""/>
        <dsp:cNvSpPr/>
      </dsp:nvSpPr>
      <dsp:spPr>
        <a:xfrm>
          <a:off x="6898944" y="1813869"/>
          <a:ext cx="2691876" cy="1345938"/>
        </a:xfrm>
        <a:prstGeom prst="round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de-DE" sz="2100" b="1" kern="1200" dirty="0"/>
            <a:t>2. Minimum Risk</a:t>
          </a:r>
          <a:endParaRPr lang="en-CA" sz="2100" b="1" kern="1200" dirty="0"/>
        </a:p>
      </dsp:txBody>
      <dsp:txXfrm>
        <a:off x="6964647" y="1879572"/>
        <a:ext cx="2560470" cy="1214532"/>
      </dsp:txXfrm>
    </dsp:sp>
    <dsp:sp modelId="{499D3172-B08D-46B9-9448-9DCE57497BD2}">
      <dsp:nvSpPr>
        <dsp:cNvPr id="0" name=""/>
        <dsp:cNvSpPr/>
      </dsp:nvSpPr>
      <dsp:spPr>
        <a:xfrm>
          <a:off x="5343481" y="4368013"/>
          <a:ext cx="2691876" cy="1345938"/>
        </a:xfrm>
        <a:prstGeom prst="round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de-DE" sz="2100" b="1" kern="1200" dirty="0"/>
            <a:t>3. Tax Planning Through Philanthropy</a:t>
          </a:r>
          <a:endParaRPr lang="en-CA" sz="2100" b="1" kern="1200" dirty="0"/>
        </a:p>
      </dsp:txBody>
      <dsp:txXfrm>
        <a:off x="5409184" y="4433716"/>
        <a:ext cx="2560470" cy="1214532"/>
      </dsp:txXfrm>
    </dsp:sp>
    <dsp:sp modelId="{A594D3A7-4ECC-45EB-AD41-95B546167782}">
      <dsp:nvSpPr>
        <dsp:cNvPr id="0" name=""/>
        <dsp:cNvSpPr/>
      </dsp:nvSpPr>
      <dsp:spPr>
        <a:xfrm>
          <a:off x="2505681" y="4368013"/>
          <a:ext cx="2691876" cy="1345938"/>
        </a:xfrm>
        <a:prstGeom prst="round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de-DE" sz="2100" b="1" kern="1200" dirty="0"/>
            <a:t>4. Empower Social and Intellectual Wealth</a:t>
          </a:r>
          <a:endParaRPr lang="en-CA" sz="2100" b="1" kern="1200" dirty="0"/>
        </a:p>
      </dsp:txBody>
      <dsp:txXfrm>
        <a:off x="2571384" y="4433716"/>
        <a:ext cx="2560470" cy="1214532"/>
      </dsp:txXfrm>
    </dsp:sp>
    <dsp:sp modelId="{F2CC0262-48CB-4FE1-B9E0-0E8E12B54B59}">
      <dsp:nvSpPr>
        <dsp:cNvPr id="0" name=""/>
        <dsp:cNvSpPr/>
      </dsp:nvSpPr>
      <dsp:spPr>
        <a:xfrm>
          <a:off x="1252945" y="1813887"/>
          <a:ext cx="2691876" cy="1345938"/>
        </a:xfrm>
        <a:prstGeom prst="round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de-DE" sz="2100" b="1" kern="1200" dirty="0"/>
            <a:t>5.Creation of SE Wealth for all Stakeholders</a:t>
          </a:r>
          <a:endParaRPr lang="en-CA" sz="2100" b="1" kern="1200" dirty="0"/>
        </a:p>
      </dsp:txBody>
      <dsp:txXfrm>
        <a:off x="1318648" y="1879590"/>
        <a:ext cx="2560470" cy="12145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EA0B6F-2AE0-42D2-92CC-664F2E2FF575}">
      <dsp:nvSpPr>
        <dsp:cNvPr id="0" name=""/>
        <dsp:cNvSpPr/>
      </dsp:nvSpPr>
      <dsp:spPr>
        <a:xfrm>
          <a:off x="142876" y="0"/>
          <a:ext cx="2357453" cy="2357453"/>
        </a:xfrm>
        <a:prstGeom prst="ellipse">
          <a:avLst/>
        </a:prstGeom>
        <a:solidFill>
          <a:schemeClr val="accent1">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666750" rtl="0">
            <a:lnSpc>
              <a:spcPct val="90000"/>
            </a:lnSpc>
            <a:spcBef>
              <a:spcPct val="0"/>
            </a:spcBef>
            <a:spcAft>
              <a:spcPct val="35000"/>
            </a:spcAft>
          </a:pPr>
          <a:r>
            <a:rPr lang="en-US" sz="1500" b="1" kern="1200" dirty="0"/>
            <a:t>Reasonable Return, Low Risk, Philanthropy &amp; Intellectual Capacity Building Coming Together</a:t>
          </a:r>
          <a:endParaRPr lang="en-CA" sz="1500" b="1" kern="1200" dirty="0"/>
        </a:p>
      </dsp:txBody>
      <dsp:txXfrm>
        <a:off x="488117" y="345241"/>
        <a:ext cx="1666971" cy="1666971"/>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62413" cy="354013"/>
          </a:xfrm>
          <a:prstGeom prst="rect">
            <a:avLst/>
          </a:prstGeom>
        </p:spPr>
        <p:txBody>
          <a:bodyPr vert="horz" lIns="88962" tIns="44481" rIns="88962" bIns="44481" rtlCol="0"/>
          <a:lstStyle>
            <a:lvl1pPr algn="l">
              <a:buFont typeface="Times New Roman" pitchFamily="16" charset="0"/>
              <a:buNone/>
              <a:defRPr sz="1200">
                <a:latin typeface="Arial" charset="0"/>
                <a:ea typeface="+mn-ea"/>
                <a:cs typeface="Arial Unicode MS" charset="0"/>
              </a:defRPr>
            </a:lvl1pPr>
          </a:lstStyle>
          <a:p>
            <a:pPr>
              <a:defRPr/>
            </a:pPr>
            <a:endParaRPr lang="en-CA"/>
          </a:p>
        </p:txBody>
      </p:sp>
      <p:sp>
        <p:nvSpPr>
          <p:cNvPr id="3" name="Date Placeholder 2"/>
          <p:cNvSpPr>
            <a:spLocks noGrp="1"/>
          </p:cNvSpPr>
          <p:nvPr>
            <p:ph type="dt" sz="quarter" idx="1"/>
          </p:nvPr>
        </p:nvSpPr>
        <p:spPr>
          <a:xfrm>
            <a:off x="5308600" y="0"/>
            <a:ext cx="4062413" cy="354013"/>
          </a:xfrm>
          <a:prstGeom prst="rect">
            <a:avLst/>
          </a:prstGeom>
        </p:spPr>
        <p:txBody>
          <a:bodyPr vert="horz" lIns="88962" tIns="44481" rIns="88962" bIns="44481" rtlCol="0"/>
          <a:lstStyle>
            <a:lvl1pPr algn="r">
              <a:buFont typeface="Times New Roman" pitchFamily="16" charset="0"/>
              <a:buNone/>
              <a:defRPr sz="1200">
                <a:latin typeface="Arial" charset="0"/>
                <a:ea typeface="+mn-ea"/>
                <a:cs typeface="Arial Unicode MS" charset="0"/>
              </a:defRPr>
            </a:lvl1pPr>
          </a:lstStyle>
          <a:p>
            <a:pPr>
              <a:defRPr/>
            </a:pPr>
            <a:fld id="{495BCBFF-5840-45D0-AEC3-F5D02686A606}" type="datetimeFigureOut">
              <a:rPr lang="en-US"/>
              <a:pPr>
                <a:defRPr/>
              </a:pPr>
              <a:t>11/2/2017</a:t>
            </a:fld>
            <a:endParaRPr lang="en-CA"/>
          </a:p>
        </p:txBody>
      </p:sp>
      <p:sp>
        <p:nvSpPr>
          <p:cNvPr id="4" name="Footer Placeholder 3"/>
          <p:cNvSpPr>
            <a:spLocks noGrp="1"/>
          </p:cNvSpPr>
          <p:nvPr>
            <p:ph type="ftr" sz="quarter" idx="2"/>
          </p:nvPr>
        </p:nvSpPr>
        <p:spPr>
          <a:xfrm>
            <a:off x="0" y="6731000"/>
            <a:ext cx="4062413" cy="354013"/>
          </a:xfrm>
          <a:prstGeom prst="rect">
            <a:avLst/>
          </a:prstGeom>
        </p:spPr>
        <p:txBody>
          <a:bodyPr vert="horz" lIns="88962" tIns="44481" rIns="88962" bIns="44481" rtlCol="0" anchor="b"/>
          <a:lstStyle>
            <a:lvl1pPr algn="l">
              <a:buFont typeface="Times New Roman" pitchFamily="16" charset="0"/>
              <a:buNone/>
              <a:defRPr sz="1200">
                <a:latin typeface="Arial" charset="0"/>
                <a:ea typeface="+mn-ea"/>
                <a:cs typeface="Arial Unicode MS" charset="0"/>
              </a:defRPr>
            </a:lvl1pPr>
          </a:lstStyle>
          <a:p>
            <a:pPr>
              <a:defRPr/>
            </a:pPr>
            <a:endParaRPr lang="en-CA"/>
          </a:p>
        </p:txBody>
      </p:sp>
      <p:sp>
        <p:nvSpPr>
          <p:cNvPr id="5" name="Slide Number Placeholder 4"/>
          <p:cNvSpPr>
            <a:spLocks noGrp="1"/>
          </p:cNvSpPr>
          <p:nvPr>
            <p:ph type="sldNum" sz="quarter" idx="3"/>
          </p:nvPr>
        </p:nvSpPr>
        <p:spPr>
          <a:xfrm>
            <a:off x="5308600" y="6731000"/>
            <a:ext cx="4062413" cy="354013"/>
          </a:xfrm>
          <a:prstGeom prst="rect">
            <a:avLst/>
          </a:prstGeom>
        </p:spPr>
        <p:txBody>
          <a:bodyPr vert="horz" lIns="88962" tIns="44481" rIns="88962" bIns="44481" rtlCol="0" anchor="b"/>
          <a:lstStyle>
            <a:lvl1pPr algn="r">
              <a:buFont typeface="Times New Roman" pitchFamily="16" charset="0"/>
              <a:buNone/>
              <a:defRPr sz="1200">
                <a:latin typeface="Arial" charset="0"/>
                <a:ea typeface="+mn-ea"/>
                <a:cs typeface="Arial Unicode MS" charset="0"/>
              </a:defRPr>
            </a:lvl1pPr>
          </a:lstStyle>
          <a:p>
            <a:pPr>
              <a:defRPr/>
            </a:pPr>
            <a:fld id="{ACFEC416-C0C9-44B2-9AB9-DB439703BDF8}" type="slidenum">
              <a:rPr lang="en-CA"/>
              <a:pPr>
                <a:defRPr/>
              </a:pPr>
              <a:t>‹#›</a:t>
            </a:fld>
            <a:endParaRPr lang="en-CA"/>
          </a:p>
        </p:txBody>
      </p:sp>
    </p:spTree>
    <p:extLst>
      <p:ext uri="{BB962C8B-B14F-4D97-AF65-F5344CB8AC3E}">
        <p14:creationId xmlns:p14="http://schemas.microsoft.com/office/powerpoint/2010/main" val="13782820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
          <p:cNvSpPr>
            <a:spLocks noGrp="1" noRot="1" noChangeAspect="1" noChangeArrowheads="1"/>
          </p:cNvSpPr>
          <p:nvPr>
            <p:ph type="sldImg"/>
          </p:nvPr>
        </p:nvSpPr>
        <p:spPr bwMode="auto">
          <a:xfrm>
            <a:off x="2913063" y="538163"/>
            <a:ext cx="3541712" cy="265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2050" name="Rectangle 2"/>
          <p:cNvSpPr>
            <a:spLocks noGrp="1" noChangeArrowheads="1"/>
          </p:cNvSpPr>
          <p:nvPr>
            <p:ph type="body"/>
          </p:nvPr>
        </p:nvSpPr>
        <p:spPr bwMode="auto">
          <a:xfrm>
            <a:off x="938213" y="3367088"/>
            <a:ext cx="7494587" cy="3187700"/>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p>
            <a:pPr lvl="0"/>
            <a:endParaRPr lang="en-US" noProof="0" dirty="0"/>
          </a:p>
        </p:txBody>
      </p:sp>
      <p:sp>
        <p:nvSpPr>
          <p:cNvPr id="2051" name="Rectangle 3"/>
          <p:cNvSpPr>
            <a:spLocks noGrp="1" noChangeArrowheads="1"/>
          </p:cNvSpPr>
          <p:nvPr>
            <p:ph type="hdr"/>
          </p:nvPr>
        </p:nvSpPr>
        <p:spPr bwMode="auto">
          <a:xfrm>
            <a:off x="0" y="0"/>
            <a:ext cx="4065588" cy="354013"/>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nSpc>
                <a:spcPct val="95000"/>
              </a:lnSpc>
              <a:buFont typeface="Times New Roman" pitchFamily="16" charset="0"/>
              <a:buNone/>
              <a:tabLst>
                <a:tab pos="652729" algn="l"/>
                <a:tab pos="1305458" algn="l"/>
                <a:tab pos="1958187" algn="l"/>
                <a:tab pos="2610915" algn="l"/>
              </a:tabLst>
              <a:defRPr sz="1300">
                <a:solidFill>
                  <a:srgbClr val="000000"/>
                </a:solidFill>
                <a:latin typeface="Times New Roman" pitchFamily="16" charset="0"/>
                <a:ea typeface="+mn-ea"/>
                <a:cs typeface="Arial Unicode MS" charset="0"/>
              </a:defRPr>
            </a:lvl1pPr>
          </a:lstStyle>
          <a:p>
            <a:pPr>
              <a:defRPr/>
            </a:pPr>
            <a:endParaRPr lang="en-US"/>
          </a:p>
        </p:txBody>
      </p:sp>
      <p:sp>
        <p:nvSpPr>
          <p:cNvPr id="2052" name="Rectangle 4"/>
          <p:cNvSpPr>
            <a:spLocks noGrp="1" noChangeArrowheads="1"/>
          </p:cNvSpPr>
          <p:nvPr>
            <p:ph type="dt"/>
          </p:nvPr>
        </p:nvSpPr>
        <p:spPr bwMode="auto">
          <a:xfrm>
            <a:off x="5303838" y="0"/>
            <a:ext cx="4067175" cy="354013"/>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r">
              <a:lnSpc>
                <a:spcPct val="95000"/>
              </a:lnSpc>
              <a:buFont typeface="Times New Roman" pitchFamily="16" charset="0"/>
              <a:buNone/>
              <a:tabLst>
                <a:tab pos="652729" algn="l"/>
                <a:tab pos="1305458" algn="l"/>
                <a:tab pos="1958187" algn="l"/>
                <a:tab pos="2610915" algn="l"/>
              </a:tabLst>
              <a:defRPr sz="1300">
                <a:solidFill>
                  <a:srgbClr val="000000"/>
                </a:solidFill>
                <a:latin typeface="Times New Roman" pitchFamily="16" charset="0"/>
                <a:ea typeface="+mn-ea"/>
                <a:cs typeface="Arial Unicode MS" charset="0"/>
              </a:defRPr>
            </a:lvl1pPr>
          </a:lstStyle>
          <a:p>
            <a:pPr>
              <a:defRPr/>
            </a:pPr>
            <a:endParaRPr lang="en-US"/>
          </a:p>
        </p:txBody>
      </p:sp>
      <p:sp>
        <p:nvSpPr>
          <p:cNvPr id="2053" name="Rectangle 5"/>
          <p:cNvSpPr>
            <a:spLocks noGrp="1" noChangeArrowheads="1"/>
          </p:cNvSpPr>
          <p:nvPr>
            <p:ph type="ftr"/>
          </p:nvPr>
        </p:nvSpPr>
        <p:spPr bwMode="auto">
          <a:xfrm>
            <a:off x="0" y="6731000"/>
            <a:ext cx="4065588" cy="354013"/>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a:lnSpc>
                <a:spcPct val="95000"/>
              </a:lnSpc>
              <a:buFont typeface="Times New Roman" pitchFamily="16" charset="0"/>
              <a:buNone/>
              <a:tabLst>
                <a:tab pos="652729" algn="l"/>
                <a:tab pos="1305458" algn="l"/>
                <a:tab pos="1958187" algn="l"/>
                <a:tab pos="2610915" algn="l"/>
              </a:tabLst>
              <a:defRPr sz="1300">
                <a:solidFill>
                  <a:srgbClr val="000000"/>
                </a:solidFill>
                <a:latin typeface="Times New Roman" pitchFamily="16" charset="0"/>
                <a:ea typeface="+mn-ea"/>
                <a:cs typeface="Arial Unicode MS" charset="0"/>
              </a:defRPr>
            </a:lvl1pPr>
          </a:lstStyle>
          <a:p>
            <a:pPr>
              <a:defRPr/>
            </a:pPr>
            <a:endParaRPr lang="en-US"/>
          </a:p>
        </p:txBody>
      </p:sp>
      <p:sp>
        <p:nvSpPr>
          <p:cNvPr id="2054" name="Rectangle 6"/>
          <p:cNvSpPr>
            <a:spLocks noGrp="1" noChangeArrowheads="1"/>
          </p:cNvSpPr>
          <p:nvPr>
            <p:ph type="sldNum"/>
          </p:nvPr>
        </p:nvSpPr>
        <p:spPr bwMode="auto">
          <a:xfrm>
            <a:off x="5303838" y="6731000"/>
            <a:ext cx="4067175" cy="354013"/>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algn="r">
              <a:lnSpc>
                <a:spcPct val="95000"/>
              </a:lnSpc>
              <a:buFont typeface="Times New Roman" pitchFamily="16" charset="0"/>
              <a:buNone/>
              <a:tabLst>
                <a:tab pos="652729" algn="l"/>
                <a:tab pos="1305458" algn="l"/>
                <a:tab pos="1958187" algn="l"/>
                <a:tab pos="2610915" algn="l"/>
              </a:tabLst>
              <a:defRPr sz="1300">
                <a:solidFill>
                  <a:srgbClr val="000000"/>
                </a:solidFill>
                <a:latin typeface="Times New Roman" pitchFamily="16" charset="0"/>
                <a:ea typeface="+mn-ea"/>
                <a:cs typeface="Arial Unicode MS" charset="0"/>
              </a:defRPr>
            </a:lvl1pPr>
          </a:lstStyle>
          <a:p>
            <a:pPr>
              <a:defRPr/>
            </a:pPr>
            <a:fld id="{191DCDE0-6B0E-4D71-8A30-48650F77D19D}" type="slidenum">
              <a:rPr lang="en-US"/>
              <a:pPr>
                <a:defRPr/>
              </a:pPr>
              <a:t>‹#›</a:t>
            </a:fld>
            <a:endParaRPr lang="en-US"/>
          </a:p>
        </p:txBody>
      </p:sp>
    </p:spTree>
    <p:extLst>
      <p:ext uri="{BB962C8B-B14F-4D97-AF65-F5344CB8AC3E}">
        <p14:creationId xmlns:p14="http://schemas.microsoft.com/office/powerpoint/2010/main" val="3650220564"/>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1pPr>
            <a:lvl2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2pPr>
            <a:lvl3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3pPr>
            <a:lvl4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4pPr>
            <a:lvl5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9pPr>
          </a:lstStyle>
          <a:p>
            <a:pPr eaLnBrk="1">
              <a:buFont typeface="Times New Roman" pitchFamily="18" charset="0"/>
              <a:buNone/>
            </a:pPr>
            <a:fld id="{4BE3771E-CBCD-490C-BDF0-57F06C9383AC}" type="slidenum">
              <a:rPr lang="en-US" sz="1300" smtClean="0">
                <a:solidFill>
                  <a:srgbClr val="000000"/>
                </a:solidFill>
                <a:latin typeface="Times New Roman" pitchFamily="18" charset="0"/>
              </a:rPr>
              <a:pPr eaLnBrk="1">
                <a:buFont typeface="Times New Roman" pitchFamily="18" charset="0"/>
                <a:buNone/>
              </a:pPr>
              <a:t>1</a:t>
            </a:fld>
            <a:endParaRPr lang="en-US" sz="1300">
              <a:solidFill>
                <a:srgbClr val="000000"/>
              </a:solidFill>
              <a:latin typeface="Times New Roman" pitchFamily="18" charset="0"/>
            </a:endParaRPr>
          </a:p>
        </p:txBody>
      </p:sp>
      <p:sp>
        <p:nvSpPr>
          <p:cNvPr id="16387" name="Rectangle 1"/>
          <p:cNvSpPr>
            <a:spLocks noGrp="1" noRot="1" noChangeAspect="1" noChangeArrowheads="1" noTextEdit="1"/>
          </p:cNvSpPr>
          <p:nvPr>
            <p:ph type="sldImg"/>
          </p:nvPr>
        </p:nvSpPr>
        <p:spPr>
          <a:xfrm>
            <a:off x="2913063" y="538163"/>
            <a:ext cx="3543300" cy="2657475"/>
          </a:xfrm>
          <a:solidFill>
            <a:srgbClr val="FFFFFF"/>
          </a:solidFill>
          <a:ln>
            <a:solidFill>
              <a:srgbClr val="000000"/>
            </a:solidFill>
            <a:miter lim="800000"/>
            <a:headEnd/>
            <a:tailEnd/>
          </a:ln>
        </p:spPr>
      </p:sp>
      <p:sp>
        <p:nvSpPr>
          <p:cNvPr id="16388" name="Rectangle 2"/>
          <p:cNvSpPr>
            <a:spLocks noGrp="1" noChangeArrowheads="1"/>
          </p:cNvSpPr>
          <p:nvPr>
            <p:ph type="body" idx="1"/>
          </p:nvPr>
        </p:nvSpPr>
        <p:spPr>
          <a:xfrm>
            <a:off x="938213" y="3367088"/>
            <a:ext cx="7496175" cy="31892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sz="1200" kern="1200" dirty="0">
                <a:solidFill>
                  <a:srgbClr val="000000"/>
                </a:solidFill>
                <a:latin typeface="Times New Roman" pitchFamily="16" charset="0"/>
                <a:ea typeface="+mn-ea"/>
                <a:cs typeface="+mn-cs"/>
              </a:rPr>
              <a:t>  </a:t>
            </a:r>
            <a:r>
              <a:rPr lang="en-US" sz="1200" b="1" kern="1200" dirty="0">
                <a:solidFill>
                  <a:srgbClr val="000000"/>
                </a:solidFill>
                <a:latin typeface="Times New Roman" pitchFamily="16" charset="0"/>
                <a:ea typeface="+mn-ea"/>
                <a:cs typeface="+mn-cs"/>
              </a:rPr>
              <a:t>Good morning, L &amp; G, - </a:t>
            </a:r>
            <a:r>
              <a:rPr lang="en-US" sz="1200" kern="1200" dirty="0">
                <a:solidFill>
                  <a:srgbClr val="000000"/>
                </a:solidFill>
                <a:latin typeface="Times New Roman" pitchFamily="16" charset="0"/>
                <a:ea typeface="+mn-ea"/>
                <a:cs typeface="+mn-cs"/>
              </a:rPr>
              <a:t>It is my utmost pleasure to be with you on invitation of Prof Guan. My presence here is not to give fancy numbers, statistics and structured document but to share our practical business experience and our gut feel. We believe these are exciting and wonderful times offering great opportunities to all of us to harness our intellectual capital through innovation to create wealth with social mindset. How we measure the size of opportunity in Canada, our total debt is $ 600 bill equivalent to Mkt Cap of Apple 3 months ago. Ordinary person can create wealth as huge as debt of G 7 country. Steve Jobs business was selling experience to end user; he measured the market not through research but through his insightful experience and gut feel. This barometer allowed and had opened doors for us to create mega wealth applied with social entrepreneurial mindset.  </a:t>
            </a:r>
          </a:p>
          <a:p>
            <a:r>
              <a:rPr lang="en-US" sz="1200" kern="1200" dirty="0">
                <a:solidFill>
                  <a:srgbClr val="000000"/>
                </a:solidFill>
                <a:latin typeface="Times New Roman" pitchFamily="16" charset="0"/>
                <a:ea typeface="+mn-ea"/>
                <a:cs typeface="+mn-cs"/>
              </a:rPr>
              <a:t>This 2 minute clip of the Blind man will give you insight to our perception. This video taught us a practical lesson that people can pass by and cannot or can see opportunities but with different perspective based on their knowledge and experiences.</a:t>
            </a:r>
          </a:p>
          <a:p>
            <a:r>
              <a:rPr lang="en-US" sz="1200" kern="1200" dirty="0">
                <a:solidFill>
                  <a:srgbClr val="000000"/>
                </a:solidFill>
                <a:latin typeface="Times New Roman" pitchFamily="16" charset="0"/>
                <a:ea typeface="+mn-ea"/>
                <a:cs typeface="+mn-cs"/>
              </a:rPr>
              <a:t> Our whole lifecycle is base around harnessing new ways of originating opportunities to benefit society and ourselves. Why society first – we are a as strong as a society </a:t>
            </a:r>
          </a:p>
          <a:p>
            <a:r>
              <a:rPr lang="en-US" sz="1200" kern="1200" dirty="0">
                <a:solidFill>
                  <a:srgbClr val="000000"/>
                </a:solidFill>
                <a:latin typeface="Times New Roman" pitchFamily="16" charset="0"/>
                <a:ea typeface="+mn-ea"/>
                <a:cs typeface="+mn-cs"/>
              </a:rPr>
              <a:t>We harnessed our mind and created mega project Markham Wellness District and The International Club of Canada: how we started this, our wealth innovation strategies and tactics, succession planning of the project and philanthropic application integrated with SE mindset which we started with very small capital. The 5 key factors we applied were information- intellectualization- imagination- integration and innovative thinking to create this unique framework for this Mega Project.  </a:t>
            </a:r>
          </a:p>
          <a:p>
            <a:endParaRPr lang="en-US" sz="2000" dirty="0">
              <a:latin typeface="Arial Narrow"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Social Partnership comes in many forms shapes sizes</a:t>
            </a:r>
          </a:p>
        </p:txBody>
      </p:sp>
      <p:sp>
        <p:nvSpPr>
          <p:cNvPr id="4" name="Slide Number Placeholder 3"/>
          <p:cNvSpPr>
            <a:spLocks noGrp="1"/>
          </p:cNvSpPr>
          <p:nvPr>
            <p:ph type="sldNum" idx="10"/>
          </p:nvPr>
        </p:nvSpPr>
        <p:spPr/>
        <p:txBody>
          <a:bodyPr/>
          <a:lstStyle/>
          <a:p>
            <a:pPr>
              <a:defRPr/>
            </a:pPr>
            <a:fld id="{191DCDE0-6B0E-4D71-8A30-48650F77D19D}" type="slidenum">
              <a:rPr lang="en-US" smtClean="0"/>
              <a:pPr>
                <a:defRPr/>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Our philosophy </a:t>
            </a:r>
          </a:p>
        </p:txBody>
      </p:sp>
      <p:sp>
        <p:nvSpPr>
          <p:cNvPr id="4" name="Slide Number Placeholder 3"/>
          <p:cNvSpPr>
            <a:spLocks noGrp="1"/>
          </p:cNvSpPr>
          <p:nvPr>
            <p:ph type="sldNum" idx="10"/>
          </p:nvPr>
        </p:nvSpPr>
        <p:spPr/>
        <p:txBody>
          <a:bodyPr/>
          <a:lstStyle/>
          <a:p>
            <a:pPr>
              <a:defRPr/>
            </a:pPr>
            <a:fld id="{191DCDE0-6B0E-4D71-8A30-48650F77D19D}" type="slidenum">
              <a:rPr lang="en-US" smtClean="0"/>
              <a:pPr>
                <a:defRPr/>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1pPr>
            <a:lvl2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2pPr>
            <a:lvl3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3pPr>
            <a:lvl4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4pPr>
            <a:lvl5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9pPr>
          </a:lstStyle>
          <a:p>
            <a:pPr eaLnBrk="1">
              <a:buFont typeface="Times New Roman" pitchFamily="18" charset="0"/>
              <a:buNone/>
            </a:pPr>
            <a:fld id="{01195426-BEDA-4021-B78A-4F5C22E8FEB6}" type="slidenum">
              <a:rPr lang="en-US" sz="1300" smtClean="0">
                <a:solidFill>
                  <a:srgbClr val="000000"/>
                </a:solidFill>
                <a:latin typeface="Times New Roman" pitchFamily="18" charset="0"/>
              </a:rPr>
              <a:pPr eaLnBrk="1">
                <a:buFont typeface="Times New Roman" pitchFamily="18" charset="0"/>
                <a:buNone/>
              </a:pPr>
              <a:t>13</a:t>
            </a:fld>
            <a:endParaRPr lang="en-US" sz="1300">
              <a:solidFill>
                <a:srgbClr val="000000"/>
              </a:solidFill>
              <a:latin typeface="Times New Roman" pitchFamily="18" charset="0"/>
            </a:endParaRPr>
          </a:p>
        </p:txBody>
      </p:sp>
      <p:sp>
        <p:nvSpPr>
          <p:cNvPr id="21507" name="Rectangle 1"/>
          <p:cNvSpPr>
            <a:spLocks noGrp="1" noRot="1" noChangeAspect="1" noChangeArrowheads="1" noTextEdit="1"/>
          </p:cNvSpPr>
          <p:nvPr>
            <p:ph type="sldImg"/>
          </p:nvPr>
        </p:nvSpPr>
        <p:spPr>
          <a:xfrm>
            <a:off x="2913063" y="538163"/>
            <a:ext cx="3543300" cy="2657475"/>
          </a:xfrm>
          <a:solidFill>
            <a:srgbClr val="FFFFFF"/>
          </a:solidFill>
          <a:ln>
            <a:solidFill>
              <a:srgbClr val="000000"/>
            </a:solidFill>
            <a:miter lim="800000"/>
            <a:headEnd/>
            <a:tailEnd/>
          </a:ln>
        </p:spPr>
      </p:sp>
      <p:sp>
        <p:nvSpPr>
          <p:cNvPr id="21508" name="Rectangle 2"/>
          <p:cNvSpPr>
            <a:spLocks noGrp="1" noChangeArrowheads="1"/>
          </p:cNvSpPr>
          <p:nvPr>
            <p:ph type="body" idx="1"/>
          </p:nvPr>
        </p:nvSpPr>
        <p:spPr>
          <a:xfrm>
            <a:off x="938213" y="3367088"/>
            <a:ext cx="7496175" cy="31892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1pPr>
            <a:lvl2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2pPr>
            <a:lvl3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3pPr>
            <a:lvl4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4pPr>
            <a:lvl5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9pPr>
          </a:lstStyle>
          <a:p>
            <a:pPr eaLnBrk="1">
              <a:buFont typeface="Times New Roman" pitchFamily="18" charset="0"/>
              <a:buNone/>
            </a:pPr>
            <a:fld id="{CC521DE9-2EA1-4584-94A1-34D3018852C3}" type="slidenum">
              <a:rPr lang="en-US" sz="1300" smtClean="0">
                <a:solidFill>
                  <a:srgbClr val="000000"/>
                </a:solidFill>
                <a:latin typeface="Times New Roman" pitchFamily="18" charset="0"/>
              </a:rPr>
              <a:pPr eaLnBrk="1">
                <a:buFont typeface="Times New Roman" pitchFamily="18" charset="0"/>
                <a:buNone/>
              </a:pPr>
              <a:t>2</a:t>
            </a:fld>
            <a:endParaRPr lang="en-US" sz="1300">
              <a:solidFill>
                <a:srgbClr val="000000"/>
              </a:solidFill>
              <a:latin typeface="Times New Roman" pitchFamily="18" charset="0"/>
            </a:endParaRPr>
          </a:p>
        </p:txBody>
      </p:sp>
      <p:sp>
        <p:nvSpPr>
          <p:cNvPr id="17411" name="Rectangle 1"/>
          <p:cNvSpPr>
            <a:spLocks noGrp="1" noRot="1" noChangeAspect="1" noChangeArrowheads="1" noTextEdit="1"/>
          </p:cNvSpPr>
          <p:nvPr>
            <p:ph type="sldImg"/>
          </p:nvPr>
        </p:nvSpPr>
        <p:spPr>
          <a:xfrm>
            <a:off x="2913063" y="538163"/>
            <a:ext cx="3543300" cy="2657475"/>
          </a:xfrm>
          <a:solidFill>
            <a:srgbClr val="FFFFFF"/>
          </a:solidFill>
          <a:ln>
            <a:solidFill>
              <a:srgbClr val="000000"/>
            </a:solidFill>
            <a:miter lim="800000"/>
            <a:headEnd/>
            <a:tailEnd/>
          </a:ln>
        </p:spPr>
      </p:sp>
      <p:sp>
        <p:nvSpPr>
          <p:cNvPr id="17412" name="Rectangle 2"/>
          <p:cNvSpPr>
            <a:spLocks noGrp="1" noChangeArrowheads="1"/>
          </p:cNvSpPr>
          <p:nvPr>
            <p:ph type="body" idx="1"/>
          </p:nvPr>
        </p:nvSpPr>
        <p:spPr>
          <a:xfrm>
            <a:off x="938213" y="3367088"/>
            <a:ext cx="7996237" cy="31892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indent="0" algn="just" defTabSz="449263"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en-US" sz="2000" dirty="0">
                <a:latin typeface="Verdana" pitchFamily="34" charset="0"/>
                <a:ea typeface="Verdana" pitchFamily="34" charset="0"/>
                <a:cs typeface="Verdana" pitchFamily="34" charset="0"/>
              </a:rPr>
              <a:t>When we are controlled by traditional environment the AURA of uncertainties prevails - It is important to get an outsider with new mindset to assist to change the strategy </a:t>
            </a:r>
            <a:r>
              <a:rPr lang="en-US" sz="2000" baseline="0" dirty="0">
                <a:latin typeface="Verdana" pitchFamily="34" charset="0"/>
                <a:ea typeface="Verdana" pitchFamily="34" charset="0"/>
                <a:cs typeface="Verdana" pitchFamily="34" charset="0"/>
              </a:rPr>
              <a:t> and to </a:t>
            </a:r>
            <a:r>
              <a:rPr lang="en-US" sz="2000" dirty="0">
                <a:latin typeface="Verdana" pitchFamily="34" charset="0"/>
                <a:ea typeface="Verdana" pitchFamily="34" charset="0"/>
                <a:cs typeface="Verdana" pitchFamily="34" charset="0"/>
              </a:rPr>
              <a:t>provide new dimension to wealth creation by inducting new perspectives </a:t>
            </a:r>
          </a:p>
          <a:p>
            <a:pPr algn="just"/>
            <a:endParaRPr lang="en-US" sz="2000" dirty="0">
              <a:latin typeface="Verdana" pitchFamily="34" charset="0"/>
              <a:ea typeface="Verdana" pitchFamily="34" charset="0"/>
              <a:cs typeface="Verdana"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1pPr>
            <a:lvl2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2pPr>
            <a:lvl3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3pPr>
            <a:lvl4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4pPr>
            <a:lvl5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9pPr>
          </a:lstStyle>
          <a:p>
            <a:pPr eaLnBrk="1">
              <a:buFont typeface="Times New Roman" pitchFamily="18" charset="0"/>
              <a:buNone/>
            </a:pPr>
            <a:fld id="{75D35B64-0887-4696-B5D1-BF2B2E339AE4}" type="slidenum">
              <a:rPr lang="en-US" sz="1300" smtClean="0">
                <a:solidFill>
                  <a:srgbClr val="000000"/>
                </a:solidFill>
                <a:latin typeface="Times New Roman" pitchFamily="18" charset="0"/>
              </a:rPr>
              <a:pPr eaLnBrk="1">
                <a:buFont typeface="Times New Roman" pitchFamily="18" charset="0"/>
                <a:buNone/>
              </a:pPr>
              <a:t>3</a:t>
            </a:fld>
            <a:endParaRPr lang="en-US" sz="1300">
              <a:solidFill>
                <a:srgbClr val="000000"/>
              </a:solidFill>
              <a:latin typeface="Times New Roman" pitchFamily="18" charset="0"/>
            </a:endParaRPr>
          </a:p>
        </p:txBody>
      </p:sp>
      <p:sp>
        <p:nvSpPr>
          <p:cNvPr id="18435" name="Rectangle 1"/>
          <p:cNvSpPr>
            <a:spLocks noGrp="1" noRot="1" noChangeAspect="1" noChangeArrowheads="1" noTextEdit="1"/>
          </p:cNvSpPr>
          <p:nvPr>
            <p:ph type="sldImg"/>
          </p:nvPr>
        </p:nvSpPr>
        <p:spPr>
          <a:xfrm>
            <a:off x="2913063" y="538163"/>
            <a:ext cx="3543300" cy="2657475"/>
          </a:xfrm>
          <a:solidFill>
            <a:srgbClr val="FFFFFF"/>
          </a:solidFill>
          <a:ln>
            <a:solidFill>
              <a:srgbClr val="000000"/>
            </a:solidFill>
            <a:miter lim="800000"/>
            <a:headEnd/>
            <a:tailEnd/>
          </a:ln>
        </p:spPr>
      </p:sp>
      <p:sp>
        <p:nvSpPr>
          <p:cNvPr id="18436" name="Text Box 2"/>
          <p:cNvSpPr>
            <a:spLocks noGrp="1" noChangeArrowheads="1"/>
          </p:cNvSpPr>
          <p:nvPr>
            <p:ph type="body" idx="1"/>
          </p:nvPr>
        </p:nvSpPr>
        <p:spPr>
          <a:xfrm>
            <a:off x="938213" y="3367088"/>
            <a:ext cx="7496175" cy="31892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pPr marL="0" marR="0" indent="0" algn="just" defTabSz="449263" rtl="0" eaLnBrk="1" fontAlgn="base" latinLnBrk="0" hangingPunct="0">
              <a:lnSpc>
                <a:spcPct val="93000"/>
              </a:lnSpc>
              <a:spcBef>
                <a:spcPct val="0"/>
              </a:spcBef>
              <a:spcAft>
                <a:spcPct val="0"/>
              </a:spcAft>
              <a:buClr>
                <a:srgbClr val="000000"/>
              </a:buClr>
              <a:buSzPct val="100000"/>
              <a:buFont typeface="Times New Roman" pitchFamily="18" charset="0"/>
              <a:buNone/>
              <a:tabLst>
                <a:tab pos="650875" algn="l"/>
                <a:tab pos="1304925" algn="l"/>
                <a:tab pos="1955800" algn="l"/>
                <a:tab pos="2609850" algn="l"/>
                <a:tab pos="3262313" algn="l"/>
                <a:tab pos="3914775" algn="l"/>
                <a:tab pos="4567238" algn="l"/>
                <a:tab pos="5219700" algn="l"/>
              </a:tabLst>
              <a:defRPr/>
            </a:pPr>
            <a:r>
              <a:rPr lang="en-US" sz="1200" kern="1200" dirty="0">
                <a:solidFill>
                  <a:srgbClr val="000000"/>
                </a:solidFill>
                <a:latin typeface="Times New Roman" pitchFamily="16" charset="0"/>
                <a:ea typeface="+mn-ea"/>
                <a:cs typeface="+mn-cs"/>
              </a:rPr>
              <a:t>Our perspective is to invest very minimum up-front capital to tie up a mega-value asset. – The lady creates an ecosystem for the blind man without giving a dollar but applying her intellectual capital to change the profit dynamics for him.  This model has opened up a whole new world of involvement and opportunities for us. Our approach to investment is to induct hybrid capital of $ 1 mill what we normally call startup/seed/early stage capital to tie up transactions.  We call it hybrid – “Highest yield by rotating integrated dollars” integrated with our 4 generation of mercantile practice. Turn the HYBRID capital with SE mindset to create mega return not 100% in 5 years but 100 times. </a:t>
            </a:r>
          </a:p>
          <a:p>
            <a:pPr algn="just" eaLnBrk="1">
              <a:lnSpc>
                <a:spcPct val="93000"/>
              </a:lnSpc>
              <a:spcBef>
                <a:spcPct val="0"/>
              </a:spcBef>
              <a:tabLst>
                <a:tab pos="650875" algn="l"/>
                <a:tab pos="1304925" algn="l"/>
                <a:tab pos="1955800" algn="l"/>
                <a:tab pos="2609850" algn="l"/>
                <a:tab pos="3262313" algn="l"/>
                <a:tab pos="3914775" algn="l"/>
                <a:tab pos="4567238" algn="l"/>
                <a:tab pos="5219700" algn="l"/>
              </a:tabLst>
            </a:pPr>
            <a:endParaRPr lang="en-US" sz="1300" dirty="0">
              <a:latin typeface="Arial"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1pPr>
            <a:lvl2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2pPr>
            <a:lvl3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3pPr>
            <a:lvl4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4pPr>
            <a:lvl5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9pPr>
          </a:lstStyle>
          <a:p>
            <a:pPr eaLnBrk="1">
              <a:buFont typeface="Times New Roman" pitchFamily="18" charset="0"/>
              <a:buNone/>
            </a:pPr>
            <a:fld id="{30A4651E-4DA0-4C27-8D03-56AD7D2B500A}" type="slidenum">
              <a:rPr lang="en-US" sz="1300" smtClean="0">
                <a:solidFill>
                  <a:srgbClr val="000000"/>
                </a:solidFill>
                <a:latin typeface="Times New Roman" pitchFamily="18" charset="0"/>
              </a:rPr>
              <a:pPr eaLnBrk="1">
                <a:buFont typeface="Times New Roman" pitchFamily="18" charset="0"/>
                <a:buNone/>
              </a:pPr>
              <a:t>4</a:t>
            </a:fld>
            <a:endParaRPr lang="en-US" sz="1300">
              <a:solidFill>
                <a:srgbClr val="000000"/>
              </a:solidFill>
              <a:latin typeface="Times New Roman" pitchFamily="18" charset="0"/>
            </a:endParaRPr>
          </a:p>
        </p:txBody>
      </p:sp>
      <p:sp>
        <p:nvSpPr>
          <p:cNvPr id="19459" name="Rectangle 1"/>
          <p:cNvSpPr>
            <a:spLocks noGrp="1" noRot="1" noChangeAspect="1" noChangeArrowheads="1" noTextEdit="1"/>
          </p:cNvSpPr>
          <p:nvPr>
            <p:ph type="sldImg"/>
          </p:nvPr>
        </p:nvSpPr>
        <p:spPr>
          <a:xfrm>
            <a:off x="2913063" y="538163"/>
            <a:ext cx="3543300" cy="2657475"/>
          </a:xfrm>
          <a:solidFill>
            <a:srgbClr val="FFFFFF"/>
          </a:solidFill>
          <a:ln>
            <a:solidFill>
              <a:srgbClr val="000000"/>
            </a:solidFill>
            <a:miter lim="800000"/>
            <a:headEnd/>
            <a:tailEnd/>
          </a:ln>
        </p:spPr>
      </p:sp>
      <p:sp>
        <p:nvSpPr>
          <p:cNvPr id="19460" name="Text Box 2"/>
          <p:cNvSpPr>
            <a:spLocks noGrp="1" noChangeArrowheads="1"/>
          </p:cNvSpPr>
          <p:nvPr>
            <p:ph type="body" idx="1"/>
          </p:nvPr>
        </p:nvSpPr>
        <p:spPr>
          <a:xfrm>
            <a:off x="892175" y="3340100"/>
            <a:ext cx="7499350" cy="31892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pPr marL="228600" lvl="0" indent="-228600">
              <a:buFont typeface="+mj-lt"/>
              <a:buAutoNum type="arabicPeriod"/>
            </a:pPr>
            <a:r>
              <a:rPr lang="en-US" sz="1200" kern="1200" dirty="0">
                <a:solidFill>
                  <a:srgbClr val="000000"/>
                </a:solidFill>
                <a:latin typeface="Times New Roman" pitchFamily="16" charset="0"/>
                <a:ea typeface="+mn-ea"/>
                <a:cs typeface="+mn-cs"/>
              </a:rPr>
              <a:t>Minimal capital investment for max return on intellectual capital;  </a:t>
            </a:r>
          </a:p>
          <a:p>
            <a:pPr marL="228600" lvl="0" indent="-228600">
              <a:buFont typeface="+mj-lt"/>
              <a:buAutoNum type="arabicPeriod"/>
            </a:pPr>
            <a:r>
              <a:rPr lang="en-US" sz="1200" kern="1200" dirty="0">
                <a:solidFill>
                  <a:srgbClr val="000000"/>
                </a:solidFill>
                <a:latin typeface="Times New Roman" pitchFamily="16" charset="0"/>
                <a:ea typeface="+mn-ea"/>
                <a:cs typeface="+mn-cs"/>
              </a:rPr>
              <a:t>No financial risk on our part – DD is due diligence to us it is deal designing</a:t>
            </a:r>
          </a:p>
          <a:p>
            <a:pPr marL="228600" lvl="0" indent="-228600">
              <a:buFont typeface="+mj-lt"/>
              <a:buAutoNum type="arabicPeriod"/>
            </a:pPr>
            <a:r>
              <a:rPr lang="en-US" sz="1200" kern="1200" dirty="0">
                <a:solidFill>
                  <a:srgbClr val="000000"/>
                </a:solidFill>
                <a:latin typeface="Times New Roman" pitchFamily="16" charset="0"/>
                <a:ea typeface="+mn-ea"/>
                <a:cs typeface="+mn-cs"/>
              </a:rPr>
              <a:t>Minimize tax liabilities via Philanthropy –We spend taxable dollars as Philanthropic investment </a:t>
            </a:r>
          </a:p>
          <a:p>
            <a:pPr marL="228600" lvl="0" indent="-228600">
              <a:buFont typeface="+mj-lt"/>
              <a:buAutoNum type="arabicPeriod"/>
            </a:pPr>
            <a:r>
              <a:rPr lang="en-US" sz="1200" kern="1200" dirty="0">
                <a:solidFill>
                  <a:srgbClr val="000000"/>
                </a:solidFill>
                <a:latin typeface="Times New Roman" pitchFamily="16" charset="0"/>
                <a:ea typeface="+mn-ea"/>
                <a:cs typeface="+mn-cs"/>
              </a:rPr>
              <a:t>Contribute to society – Create educational Institution to teach new mindset – Example Shroff School of Social Entrepreneur-“SHIP” at York University </a:t>
            </a:r>
          </a:p>
          <a:p>
            <a:pPr marL="228600" lvl="0" indent="-228600">
              <a:buFont typeface="+mj-lt"/>
              <a:buAutoNum type="arabicPeriod"/>
            </a:pPr>
            <a:r>
              <a:rPr lang="en-US" sz="1200" kern="1200" dirty="0">
                <a:solidFill>
                  <a:srgbClr val="000000"/>
                </a:solidFill>
                <a:latin typeface="Times New Roman" pitchFamily="16" charset="0"/>
                <a:ea typeface="+mn-ea"/>
                <a:cs typeface="+mn-cs"/>
              </a:rPr>
              <a:t>Pass intellectual thinking pattern to future generations via education– -Teach them not to fish but create fish pond so other can fish and everyone can feast</a:t>
            </a:r>
          </a:p>
          <a:p>
            <a:pPr marL="342900" indent="-342900" eaLnBrk="1">
              <a:lnSpc>
                <a:spcPct val="93000"/>
              </a:lnSpc>
              <a:spcBef>
                <a:spcPct val="0"/>
              </a:spcBef>
              <a:buFont typeface="+mj-lt"/>
              <a:buAutoNum type="arabicPeriod"/>
              <a:tabLst>
                <a:tab pos="650875" algn="l"/>
                <a:tab pos="1304925" algn="l"/>
                <a:tab pos="1955800" algn="l"/>
                <a:tab pos="2609850" algn="l"/>
                <a:tab pos="3262313" algn="l"/>
                <a:tab pos="3914775" algn="l"/>
                <a:tab pos="4567238" algn="l"/>
                <a:tab pos="5219700" algn="l"/>
              </a:tabLst>
            </a:pPr>
            <a:endParaRPr lang="en-US" sz="1600" dirty="0">
              <a:latin typeface="Arial" charset="0"/>
              <a:ea typeface="Arial Unicode MS" pitchFamily="34" charset="-128"/>
              <a:cs typeface="Arial Unicode MS"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1pPr>
            <a:lvl2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2pPr>
            <a:lvl3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3pPr>
            <a:lvl4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4pPr>
            <a:lvl5pPr eaLnBrk="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650875" algn="l"/>
                <a:tab pos="1304925" algn="l"/>
                <a:tab pos="1955800" algn="l"/>
                <a:tab pos="2609850" algn="l"/>
              </a:tabLst>
              <a:defRPr sz="2400">
                <a:solidFill>
                  <a:schemeClr val="tx1"/>
                </a:solidFill>
                <a:latin typeface="Arial" charset="0"/>
                <a:ea typeface="Arial Unicode MS" pitchFamily="34" charset="-128"/>
                <a:cs typeface="Arial Unicode MS" pitchFamily="34" charset="-128"/>
              </a:defRPr>
            </a:lvl9pPr>
          </a:lstStyle>
          <a:p>
            <a:pPr eaLnBrk="1">
              <a:buFont typeface="Times New Roman" pitchFamily="18" charset="0"/>
              <a:buNone/>
            </a:pPr>
            <a:fld id="{AD8780F2-13F3-40A6-8F39-C9337316C7E8}" type="slidenum">
              <a:rPr lang="en-US" sz="1300" smtClean="0">
                <a:solidFill>
                  <a:srgbClr val="000000"/>
                </a:solidFill>
                <a:latin typeface="Times New Roman" pitchFamily="18" charset="0"/>
              </a:rPr>
              <a:pPr eaLnBrk="1">
                <a:buFont typeface="Times New Roman" pitchFamily="18" charset="0"/>
                <a:buNone/>
              </a:pPr>
              <a:t>5</a:t>
            </a:fld>
            <a:endParaRPr lang="en-US" sz="1300">
              <a:solidFill>
                <a:srgbClr val="000000"/>
              </a:solidFill>
              <a:latin typeface="Times New Roman" pitchFamily="18" charset="0"/>
            </a:endParaRPr>
          </a:p>
        </p:txBody>
      </p:sp>
      <p:sp>
        <p:nvSpPr>
          <p:cNvPr id="20483" name="Rectangle 1"/>
          <p:cNvSpPr>
            <a:spLocks noGrp="1" noRot="1" noChangeAspect="1" noChangeArrowheads="1" noTextEdit="1"/>
          </p:cNvSpPr>
          <p:nvPr>
            <p:ph type="sldImg"/>
          </p:nvPr>
        </p:nvSpPr>
        <p:spPr>
          <a:xfrm>
            <a:off x="2913063" y="204788"/>
            <a:ext cx="3544887" cy="2657475"/>
          </a:xfrm>
          <a:solidFill>
            <a:srgbClr val="FFFFFF"/>
          </a:solidFill>
          <a:ln>
            <a:solidFill>
              <a:srgbClr val="000000"/>
            </a:solidFill>
            <a:miter lim="800000"/>
            <a:headEnd/>
            <a:tailEnd/>
          </a:ln>
        </p:spPr>
      </p:sp>
      <p:sp>
        <p:nvSpPr>
          <p:cNvPr id="20484" name="Text Box 2"/>
          <p:cNvSpPr>
            <a:spLocks noGrp="1" noChangeArrowheads="1"/>
          </p:cNvSpPr>
          <p:nvPr>
            <p:ph type="body" idx="1"/>
          </p:nvPr>
        </p:nvSpPr>
        <p:spPr>
          <a:xfrm>
            <a:off x="669925" y="2913063"/>
            <a:ext cx="8255000" cy="3978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pPr eaLnBrk="1">
              <a:lnSpc>
                <a:spcPct val="93000"/>
              </a:lnSpc>
              <a:spcBef>
                <a:spcPct val="0"/>
              </a:spcBef>
              <a:tabLst>
                <a:tab pos="650875" algn="l"/>
                <a:tab pos="1304925" algn="l"/>
                <a:tab pos="1955800" algn="l"/>
                <a:tab pos="2609850" algn="l"/>
                <a:tab pos="3262313" algn="l"/>
                <a:tab pos="3914775" algn="l"/>
                <a:tab pos="4567238" algn="l"/>
                <a:tab pos="5219700" algn="l"/>
                <a:tab pos="5872163" algn="l"/>
              </a:tabLst>
            </a:pPr>
            <a:r>
              <a:rPr lang="en-US" sz="1300" b="1" dirty="0">
                <a:latin typeface="Arial" charset="0"/>
                <a:ea typeface="Arial Unicode MS" pitchFamily="34" charset="-128"/>
                <a:cs typeface="Arial Unicode MS" pitchFamily="34" charset="-128"/>
              </a:rPr>
              <a:t>SE Our deal making process applied to Markham </a:t>
            </a:r>
          </a:p>
          <a:p>
            <a:r>
              <a:rPr lang="en-US" sz="1200" b="1" kern="1200" dirty="0">
                <a:solidFill>
                  <a:srgbClr val="000000"/>
                </a:solidFill>
                <a:latin typeface="Times New Roman" pitchFamily="16" charset="0"/>
                <a:ea typeface="+mn-ea"/>
                <a:cs typeface="+mn-cs"/>
              </a:rPr>
              <a:t>Our deal making process</a:t>
            </a:r>
            <a:endParaRPr lang="en-US" sz="1200" kern="1200" dirty="0">
              <a:solidFill>
                <a:srgbClr val="000000"/>
              </a:solidFill>
              <a:latin typeface="Times New Roman" pitchFamily="16" charset="0"/>
              <a:ea typeface="+mn-ea"/>
              <a:cs typeface="+mn-cs"/>
            </a:endParaRPr>
          </a:p>
          <a:p>
            <a:r>
              <a:rPr lang="en-US" sz="1200" kern="1200" dirty="0">
                <a:solidFill>
                  <a:srgbClr val="000000"/>
                </a:solidFill>
                <a:latin typeface="Times New Roman" pitchFamily="16" charset="0"/>
                <a:ea typeface="+mn-ea"/>
                <a:cs typeface="+mn-cs"/>
              </a:rPr>
              <a:t>1. We intellectually source assets that have mega intrinsic values (Discuss Blind Man ecosystem) than through intelligent process extract the value to benefit all stakeholders</a:t>
            </a:r>
          </a:p>
          <a:p>
            <a:r>
              <a:rPr lang="en-US" sz="1200" kern="1200" dirty="0">
                <a:solidFill>
                  <a:srgbClr val="000000"/>
                </a:solidFill>
                <a:latin typeface="Times New Roman" pitchFamily="16" charset="0"/>
                <a:ea typeface="+mn-ea"/>
                <a:cs typeface="+mn-cs"/>
              </a:rPr>
              <a:t>2. We then apply strategy to tie up the asset with minimum deposit and the longest closing time possible paying better price to the seller.</a:t>
            </a:r>
          </a:p>
          <a:p>
            <a:r>
              <a:rPr lang="en-US" sz="1200" kern="1200" dirty="0">
                <a:solidFill>
                  <a:srgbClr val="000000"/>
                </a:solidFill>
                <a:latin typeface="Times New Roman" pitchFamily="16" charset="0"/>
                <a:ea typeface="+mn-ea"/>
                <a:cs typeface="+mn-cs"/>
              </a:rPr>
              <a:t>3. We optimize our time, using the due diligence period for deal designing </a:t>
            </a:r>
          </a:p>
          <a:p>
            <a:r>
              <a:rPr lang="en-US" sz="1200" kern="1200" dirty="0">
                <a:solidFill>
                  <a:srgbClr val="000000"/>
                </a:solidFill>
                <a:latin typeface="Times New Roman" pitchFamily="16" charset="0"/>
                <a:ea typeface="+mn-ea"/>
                <a:cs typeface="+mn-cs"/>
              </a:rPr>
              <a:t>4. In deal designing, we innovate by inducting our International Entrepreneurial experience, Intellectual Capital, integrative knowledge, Social   Attributes and various other value adding assets.</a:t>
            </a:r>
          </a:p>
          <a:p>
            <a:r>
              <a:rPr lang="en-US" sz="1200" kern="1200" dirty="0">
                <a:solidFill>
                  <a:srgbClr val="000000"/>
                </a:solidFill>
                <a:latin typeface="Times New Roman" pitchFamily="16" charset="0"/>
                <a:ea typeface="+mn-ea"/>
                <a:cs typeface="+mn-cs"/>
              </a:rPr>
              <a:t/>
            </a:r>
            <a:br>
              <a:rPr lang="en-US" sz="1200" kern="1200" dirty="0">
                <a:solidFill>
                  <a:srgbClr val="000000"/>
                </a:solidFill>
                <a:latin typeface="Times New Roman" pitchFamily="16" charset="0"/>
                <a:ea typeface="+mn-ea"/>
                <a:cs typeface="+mn-cs"/>
              </a:rPr>
            </a:br>
            <a:r>
              <a:rPr lang="en-US" sz="1200" kern="1200" dirty="0">
                <a:solidFill>
                  <a:srgbClr val="000000"/>
                </a:solidFill>
                <a:latin typeface="Times New Roman" pitchFamily="16" charset="0"/>
                <a:ea typeface="+mn-ea"/>
                <a:cs typeface="+mn-cs"/>
              </a:rPr>
              <a:t>5. These, in turn, infuse the marketing, sales, sourcing partners to take partial exit strategy etc</a:t>
            </a:r>
          </a:p>
          <a:p>
            <a:r>
              <a:rPr lang="en-US" sz="1200" kern="1200" dirty="0">
                <a:solidFill>
                  <a:srgbClr val="000000"/>
                </a:solidFill>
                <a:latin typeface="Times New Roman" pitchFamily="16" charset="0"/>
                <a:ea typeface="+mn-ea"/>
                <a:cs typeface="+mn-cs"/>
              </a:rPr>
              <a:t>6. Bringing all these elements together, we actualize the real values in the tied-down asset.</a:t>
            </a:r>
          </a:p>
          <a:p>
            <a:r>
              <a:rPr lang="en-US" sz="1200" kern="1200" dirty="0">
                <a:solidFill>
                  <a:srgbClr val="000000"/>
                </a:solidFill>
                <a:latin typeface="Times New Roman" pitchFamily="16" charset="0"/>
                <a:ea typeface="+mn-ea"/>
                <a:cs typeface="+mn-cs"/>
              </a:rPr>
              <a:t>7. The Social Partnerships create greater value example York University – UNACTO – Diabetic Association – Hospital see 300000 visitors patients we changed the nomenclature to customer perspective </a:t>
            </a:r>
          </a:p>
          <a:p>
            <a:r>
              <a:rPr lang="en-US" sz="1200" kern="1200" dirty="0">
                <a:solidFill>
                  <a:srgbClr val="000000"/>
                </a:solidFill>
                <a:latin typeface="Times New Roman" pitchFamily="16" charset="0"/>
                <a:ea typeface="+mn-ea"/>
                <a:cs typeface="+mn-cs"/>
              </a:rPr>
              <a:t>8. Compare this to the ‘blind man’ video: the passer-by gave the man no money at all. But change of sign or change of mind dramatically increased the blind man’s monetary value/cash-flow    she “only” gave him a little time, and a new sign! That is how we like to invest and originate wealth – preservation of wealth through deal origination to create new wealth is the best protection!</a:t>
            </a:r>
          </a:p>
          <a:p>
            <a:r>
              <a:rPr lang="en-US" sz="1200" kern="1200" dirty="0">
                <a:solidFill>
                  <a:srgbClr val="000000"/>
                </a:solidFill>
                <a:latin typeface="Times New Roman" pitchFamily="16" charset="0"/>
                <a:ea typeface="+mn-ea"/>
                <a:cs typeface="+mn-cs"/>
              </a:rPr>
              <a:t>9. In the next step, we find a financial partner to provide funding to close the deal</a:t>
            </a:r>
          </a:p>
          <a:p>
            <a:r>
              <a:rPr lang="en-US" sz="1200" kern="1200" dirty="0">
                <a:solidFill>
                  <a:srgbClr val="000000"/>
                </a:solidFill>
                <a:latin typeface="Times New Roman" pitchFamily="16" charset="0"/>
                <a:ea typeface="+mn-ea"/>
                <a:cs typeface="+mn-cs"/>
              </a:rPr>
              <a:t>10. The money that the partner provides is literally more than the value of the property we bought</a:t>
            </a:r>
          </a:p>
          <a:p>
            <a:r>
              <a:rPr lang="en-US" sz="1200" kern="1200" dirty="0">
                <a:solidFill>
                  <a:srgbClr val="000000"/>
                </a:solidFill>
                <a:latin typeface="Times New Roman" pitchFamily="16" charset="0"/>
                <a:ea typeface="+mn-ea"/>
                <a:cs typeface="+mn-cs"/>
              </a:rPr>
              <a:t>11. We offer the incoming partner upto 24% interest in the project Example MWD 24% for $ 24 mill</a:t>
            </a:r>
          </a:p>
          <a:p>
            <a:r>
              <a:rPr lang="en-US" sz="1200" kern="1200" dirty="0">
                <a:solidFill>
                  <a:srgbClr val="000000"/>
                </a:solidFill>
                <a:latin typeface="Times New Roman" pitchFamily="16" charset="0"/>
                <a:ea typeface="+mn-ea"/>
                <a:cs typeface="+mn-cs"/>
              </a:rPr>
              <a:t>12. Our agenda in this first project phase is to make profit + retain majority interest in debt free property for next turn of development profit.</a:t>
            </a:r>
          </a:p>
          <a:p>
            <a:r>
              <a:rPr lang="en-US" sz="1200" kern="1200" dirty="0">
                <a:solidFill>
                  <a:srgbClr val="000000"/>
                </a:solidFill>
                <a:latin typeface="Times New Roman" pitchFamily="16" charset="0"/>
                <a:ea typeface="+mn-ea"/>
                <a:cs typeface="+mn-cs"/>
              </a:rPr>
              <a:t>13. In the second phase – we find large institutions for more equity - public listing and bring development partner with design, </a:t>
            </a:r>
            <a:r>
              <a:rPr lang="en-US" sz="1200" kern="1200" dirty="0" err="1">
                <a:solidFill>
                  <a:srgbClr val="000000"/>
                </a:solidFill>
                <a:latin typeface="Times New Roman" pitchFamily="16" charset="0"/>
                <a:ea typeface="+mn-ea"/>
                <a:cs typeface="+mn-cs"/>
              </a:rPr>
              <a:t>builld</a:t>
            </a:r>
            <a:r>
              <a:rPr lang="en-US" sz="1200" kern="1200" dirty="0">
                <a:solidFill>
                  <a:srgbClr val="000000"/>
                </a:solidFill>
                <a:latin typeface="Times New Roman" pitchFamily="16" charset="0"/>
                <a:ea typeface="+mn-ea"/>
                <a:cs typeface="+mn-cs"/>
              </a:rPr>
              <a:t> operate and manage expertise.</a:t>
            </a:r>
          </a:p>
          <a:p>
            <a:r>
              <a:rPr lang="en-US" sz="1200" kern="1200" dirty="0">
                <a:solidFill>
                  <a:srgbClr val="000000"/>
                </a:solidFill>
                <a:latin typeface="Times New Roman" pitchFamily="16" charset="0"/>
                <a:ea typeface="+mn-ea"/>
                <a:cs typeface="+mn-cs"/>
              </a:rPr>
              <a:t>14. In 3</a:t>
            </a:r>
            <a:r>
              <a:rPr lang="en-US" sz="1200" kern="1200" baseline="30000" dirty="0">
                <a:solidFill>
                  <a:srgbClr val="000000"/>
                </a:solidFill>
                <a:latin typeface="Times New Roman" pitchFamily="16" charset="0"/>
                <a:ea typeface="+mn-ea"/>
                <a:cs typeface="+mn-cs"/>
              </a:rPr>
              <a:t>rd</a:t>
            </a:r>
            <a:r>
              <a:rPr lang="en-US" sz="1200" kern="1200" dirty="0">
                <a:solidFill>
                  <a:srgbClr val="000000"/>
                </a:solidFill>
                <a:latin typeface="Times New Roman" pitchFamily="16" charset="0"/>
                <a:ea typeface="+mn-ea"/>
                <a:cs typeface="+mn-cs"/>
              </a:rPr>
              <a:t> - phase we handover the project to best players to operate it for us.</a:t>
            </a:r>
          </a:p>
          <a:p>
            <a:r>
              <a:rPr lang="en-US" sz="1200" kern="1200" dirty="0">
                <a:solidFill>
                  <a:srgbClr val="000000"/>
                </a:solidFill>
                <a:latin typeface="Times New Roman" pitchFamily="16" charset="0"/>
                <a:ea typeface="+mn-ea"/>
                <a:cs typeface="+mn-cs"/>
              </a:rPr>
              <a:t>15. In this phase we go to branded consultants to attract Billion dollar partners</a:t>
            </a:r>
          </a:p>
          <a:p>
            <a:pPr eaLnBrk="1">
              <a:lnSpc>
                <a:spcPct val="93000"/>
              </a:lnSpc>
              <a:spcBef>
                <a:spcPct val="0"/>
              </a:spcBef>
              <a:tabLst>
                <a:tab pos="650875" algn="l"/>
                <a:tab pos="1304925" algn="l"/>
                <a:tab pos="1955800" algn="l"/>
                <a:tab pos="2609850" algn="l"/>
                <a:tab pos="3262313" algn="l"/>
                <a:tab pos="3914775" algn="l"/>
                <a:tab pos="4567238" algn="l"/>
                <a:tab pos="5219700" algn="l"/>
                <a:tab pos="5872163" algn="l"/>
              </a:tabLst>
            </a:pPr>
            <a:endParaRPr lang="en-US" sz="1300" b="1" dirty="0">
              <a:latin typeface="Arial" charset="0"/>
              <a:ea typeface="Arial Unicode MS" pitchFamily="34" charset="-128"/>
              <a:cs typeface="Arial Unicode MS"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See assets around the land are more valuable than the land….once you buy the land than you integrate the power of others assets to create a mega asset </a:t>
            </a:r>
          </a:p>
        </p:txBody>
      </p:sp>
      <p:sp>
        <p:nvSpPr>
          <p:cNvPr id="4" name="Slide Number Placeholder 3"/>
          <p:cNvSpPr>
            <a:spLocks noGrp="1"/>
          </p:cNvSpPr>
          <p:nvPr>
            <p:ph type="sldNum" idx="10"/>
          </p:nvPr>
        </p:nvSpPr>
        <p:spPr/>
        <p:txBody>
          <a:bodyPr/>
          <a:lstStyle/>
          <a:p>
            <a:pPr>
              <a:defRPr/>
            </a:pPr>
            <a:fld id="{191DCDE0-6B0E-4D71-8A30-48650F77D19D}"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7 dimensions</a:t>
            </a:r>
            <a:r>
              <a:rPr lang="en-US" baseline="0" dirty="0"/>
              <a:t> of wellness provide a lifecycle and lifestyle is part of it.</a:t>
            </a:r>
            <a:endParaRPr lang="en-US" dirty="0"/>
          </a:p>
        </p:txBody>
      </p:sp>
      <p:sp>
        <p:nvSpPr>
          <p:cNvPr id="4" name="Slide Number Placeholder 3"/>
          <p:cNvSpPr>
            <a:spLocks noGrp="1"/>
          </p:cNvSpPr>
          <p:nvPr>
            <p:ph type="sldNum" idx="10"/>
          </p:nvPr>
        </p:nvSpPr>
        <p:spPr/>
        <p:txBody>
          <a:bodyPr/>
          <a:lstStyle/>
          <a:p>
            <a:pPr>
              <a:defRPr/>
            </a:pPr>
            <a:fld id="{191DCDE0-6B0E-4D71-8A30-48650F77D19D}" type="slidenum">
              <a:rPr lang="en-US" smtClean="0"/>
              <a:pPr>
                <a:defRPr/>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Brief about TICC…..looking at the slide..How the cash flow is going to assist with the whole project.</a:t>
            </a:r>
          </a:p>
        </p:txBody>
      </p:sp>
      <p:sp>
        <p:nvSpPr>
          <p:cNvPr id="4" name="Slide Number Placeholder 3"/>
          <p:cNvSpPr>
            <a:spLocks noGrp="1"/>
          </p:cNvSpPr>
          <p:nvPr>
            <p:ph type="sldNum" idx="10"/>
          </p:nvPr>
        </p:nvSpPr>
        <p:spPr/>
        <p:txBody>
          <a:bodyPr/>
          <a:lstStyle/>
          <a:p>
            <a:pPr>
              <a:defRPr/>
            </a:pPr>
            <a:fld id="{191DCDE0-6B0E-4D71-8A30-48650F77D19D}" type="slidenum">
              <a:rPr lang="en-US" smtClean="0"/>
              <a:pPr>
                <a:defRPr/>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Some example of what wellness means to us to provide to our condo owners </a:t>
            </a:r>
          </a:p>
        </p:txBody>
      </p:sp>
      <p:sp>
        <p:nvSpPr>
          <p:cNvPr id="4" name="Slide Number Placeholder 3"/>
          <p:cNvSpPr>
            <a:spLocks noGrp="1"/>
          </p:cNvSpPr>
          <p:nvPr>
            <p:ph type="sldNum" idx="10"/>
          </p:nvPr>
        </p:nvSpPr>
        <p:spPr/>
        <p:txBody>
          <a:bodyPr/>
          <a:lstStyle/>
          <a:p>
            <a:pPr>
              <a:defRPr/>
            </a:pPr>
            <a:fld id="{191DCDE0-6B0E-4D71-8A30-48650F77D19D}" type="slidenum">
              <a:rPr lang="en-US" smtClean="0"/>
              <a:pPr>
                <a:defRPr/>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a:t>Click to edit Master title style</a:t>
            </a:r>
            <a:endParaRPr lang="en-CA"/>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CA"/>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1070CE19-8A6B-4C55-A5DE-F8085C8DB166}" type="slidenum">
              <a:rPr lang="en-US"/>
              <a:pPr>
                <a:defRPr/>
              </a:pPr>
              <a:t>‹#›</a:t>
            </a:fld>
            <a:endParaRPr lang="en-US"/>
          </a:p>
        </p:txBody>
      </p:sp>
    </p:spTree>
    <p:extLst>
      <p:ext uri="{BB962C8B-B14F-4D97-AF65-F5344CB8AC3E}">
        <p14:creationId xmlns:p14="http://schemas.microsoft.com/office/powerpoint/2010/main" val="1155201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B9870592-6361-4377-B43B-E6D96BCD09B2}" type="slidenum">
              <a:rPr lang="en-US"/>
              <a:pPr>
                <a:defRPr/>
              </a:pPr>
              <a:t>‹#›</a:t>
            </a:fld>
            <a:endParaRPr lang="en-US"/>
          </a:p>
        </p:txBody>
      </p:sp>
    </p:spTree>
    <p:extLst>
      <p:ext uri="{BB962C8B-B14F-4D97-AF65-F5344CB8AC3E}">
        <p14:creationId xmlns:p14="http://schemas.microsoft.com/office/powerpoint/2010/main" val="2006872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5675" y="301625"/>
            <a:ext cx="2266950" cy="645477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503238" y="301625"/>
            <a:ext cx="6650037" cy="6454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76C1090A-E14B-4980-AA66-75EFD166BDCF}" type="slidenum">
              <a:rPr lang="en-US"/>
              <a:pPr>
                <a:defRPr/>
              </a:pPr>
              <a:t>‹#›</a:t>
            </a:fld>
            <a:endParaRPr lang="en-US"/>
          </a:p>
        </p:txBody>
      </p:sp>
    </p:spTree>
    <p:extLst>
      <p:ext uri="{BB962C8B-B14F-4D97-AF65-F5344CB8AC3E}">
        <p14:creationId xmlns:p14="http://schemas.microsoft.com/office/powerpoint/2010/main" val="12661861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503238" y="301625"/>
            <a:ext cx="9069387" cy="1260475"/>
          </a:xfrm>
        </p:spPr>
        <p:txBody>
          <a:bodyPr/>
          <a:lstStyle/>
          <a:p>
            <a:r>
              <a:rPr lang="en-US"/>
              <a:t>Click to edit Master title style</a:t>
            </a:r>
            <a:endParaRPr lang="en-CA"/>
          </a:p>
        </p:txBody>
      </p:sp>
      <p:sp>
        <p:nvSpPr>
          <p:cNvPr id="3" name="Rectangle 3"/>
          <p:cNvSpPr>
            <a:spLocks noGrp="1" noChangeArrowheads="1"/>
          </p:cNvSpPr>
          <p:nvPr>
            <p:ph type="dt" idx="10"/>
          </p:nvPr>
        </p:nvSpPr>
        <p:spPr>
          <a:ln/>
        </p:spPr>
        <p:txBody>
          <a:bodyPr/>
          <a:lstStyle>
            <a:lvl1pPr>
              <a:defRPr/>
            </a:lvl1pPr>
          </a:lstStyle>
          <a:p>
            <a:pPr>
              <a:defRPr/>
            </a:pPr>
            <a:endParaRPr lang="en-US"/>
          </a:p>
        </p:txBody>
      </p:sp>
      <p:sp>
        <p:nvSpPr>
          <p:cNvPr id="4" name="Rectangle 4"/>
          <p:cNvSpPr>
            <a:spLocks noGrp="1" noChangeArrowheads="1"/>
          </p:cNvSpPr>
          <p:nvPr>
            <p:ph type="ftr" idx="11"/>
          </p:nvPr>
        </p:nvSpPr>
        <p:spPr>
          <a:ln/>
        </p:spPr>
        <p:txBody>
          <a:bodyPr/>
          <a:lstStyle>
            <a:lvl1pPr>
              <a:defRPr/>
            </a:lvl1pPr>
          </a:lstStyle>
          <a:p>
            <a:pPr>
              <a:defRPr/>
            </a:pPr>
            <a:endParaRPr lang="en-US"/>
          </a:p>
        </p:txBody>
      </p:sp>
      <p:sp>
        <p:nvSpPr>
          <p:cNvPr id="5" name="Rectangle 5"/>
          <p:cNvSpPr>
            <a:spLocks noGrp="1" noChangeArrowheads="1"/>
          </p:cNvSpPr>
          <p:nvPr>
            <p:ph type="sldNum" idx="12"/>
          </p:nvPr>
        </p:nvSpPr>
        <p:spPr>
          <a:ln/>
        </p:spPr>
        <p:txBody>
          <a:bodyPr/>
          <a:lstStyle>
            <a:lvl1pPr>
              <a:defRPr/>
            </a:lvl1pPr>
          </a:lstStyle>
          <a:p>
            <a:pPr>
              <a:defRPr/>
            </a:pPr>
            <a:fld id="{27D82446-AEEA-4BDB-98FE-B9EDE6D1A37C}" type="slidenum">
              <a:rPr lang="en-US"/>
              <a:pPr>
                <a:defRPr/>
              </a:pPr>
              <a:t>‹#›</a:t>
            </a:fld>
            <a:endParaRPr lang="en-US"/>
          </a:p>
        </p:txBody>
      </p:sp>
    </p:spTree>
    <p:extLst>
      <p:ext uri="{BB962C8B-B14F-4D97-AF65-F5344CB8AC3E}">
        <p14:creationId xmlns:p14="http://schemas.microsoft.com/office/powerpoint/2010/main" val="1944717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065BFECD-8159-4315-9A7E-4BB3C4844C94}" type="slidenum">
              <a:rPr lang="en-US"/>
              <a:pPr>
                <a:defRPr/>
              </a:pPr>
              <a:t>‹#›</a:t>
            </a:fld>
            <a:endParaRPr lang="en-US"/>
          </a:p>
        </p:txBody>
      </p:sp>
    </p:spTree>
    <p:extLst>
      <p:ext uri="{BB962C8B-B14F-4D97-AF65-F5344CB8AC3E}">
        <p14:creationId xmlns:p14="http://schemas.microsoft.com/office/powerpoint/2010/main" val="1794089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13951070-85EC-4985-86EB-7BDEBF7E0C0E}" type="slidenum">
              <a:rPr lang="en-US"/>
              <a:pPr>
                <a:defRPr/>
              </a:pPr>
              <a:t>‹#›</a:t>
            </a:fld>
            <a:endParaRPr lang="en-US"/>
          </a:p>
        </p:txBody>
      </p:sp>
    </p:spTree>
    <p:extLst>
      <p:ext uri="{BB962C8B-B14F-4D97-AF65-F5344CB8AC3E}">
        <p14:creationId xmlns:p14="http://schemas.microsoft.com/office/powerpoint/2010/main" val="4036944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503238" y="1768475"/>
            <a:ext cx="4457700"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5113338" y="1768475"/>
            <a:ext cx="4459287"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4"/>
          <p:cNvSpPr>
            <a:spLocks noGrp="1" noChangeArrowheads="1"/>
          </p:cNvSpPr>
          <p:nvPr>
            <p:ph type="ftr" idx="11"/>
          </p:nvPr>
        </p:nvSpPr>
        <p:spPr>
          <a:ln/>
        </p:spPr>
        <p:txBody>
          <a:bodyPr/>
          <a:lstStyle>
            <a:lvl1pPr>
              <a:defRPr/>
            </a:lvl1pPr>
          </a:lstStyle>
          <a:p>
            <a:pPr>
              <a:defRPr/>
            </a:pPr>
            <a:endParaRPr lang="en-US"/>
          </a:p>
        </p:txBody>
      </p:sp>
      <p:sp>
        <p:nvSpPr>
          <p:cNvPr id="7" name="Rectangle 5"/>
          <p:cNvSpPr>
            <a:spLocks noGrp="1" noChangeArrowheads="1"/>
          </p:cNvSpPr>
          <p:nvPr>
            <p:ph type="sldNum" idx="12"/>
          </p:nvPr>
        </p:nvSpPr>
        <p:spPr>
          <a:ln/>
        </p:spPr>
        <p:txBody>
          <a:bodyPr/>
          <a:lstStyle>
            <a:lvl1pPr>
              <a:defRPr/>
            </a:lvl1pPr>
          </a:lstStyle>
          <a:p>
            <a:pPr>
              <a:defRPr/>
            </a:pPr>
            <a:fld id="{4AB63150-704E-4ECC-A505-F86D2D6E800D}" type="slidenum">
              <a:rPr lang="en-US"/>
              <a:pPr>
                <a:defRPr/>
              </a:pPr>
              <a:t>‹#›</a:t>
            </a:fld>
            <a:endParaRPr lang="en-US"/>
          </a:p>
        </p:txBody>
      </p:sp>
    </p:spTree>
    <p:extLst>
      <p:ext uri="{BB962C8B-B14F-4D97-AF65-F5344CB8AC3E}">
        <p14:creationId xmlns:p14="http://schemas.microsoft.com/office/powerpoint/2010/main" val="2155867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3"/>
          <p:cNvSpPr>
            <a:spLocks noGrp="1" noChangeArrowheads="1"/>
          </p:cNvSpPr>
          <p:nvPr>
            <p:ph type="dt" idx="10"/>
          </p:nvPr>
        </p:nvSpPr>
        <p:spPr>
          <a:ln/>
        </p:spPr>
        <p:txBody>
          <a:bodyPr/>
          <a:lstStyle>
            <a:lvl1pPr>
              <a:defRPr/>
            </a:lvl1pPr>
          </a:lstStyle>
          <a:p>
            <a:pPr>
              <a:defRPr/>
            </a:pPr>
            <a:endParaRPr lang="en-US"/>
          </a:p>
        </p:txBody>
      </p:sp>
      <p:sp>
        <p:nvSpPr>
          <p:cNvPr id="8" name="Rectangle 4"/>
          <p:cNvSpPr>
            <a:spLocks noGrp="1" noChangeArrowheads="1"/>
          </p:cNvSpPr>
          <p:nvPr>
            <p:ph type="ftr" idx="11"/>
          </p:nvPr>
        </p:nvSpPr>
        <p:spPr>
          <a:ln/>
        </p:spPr>
        <p:txBody>
          <a:bodyPr/>
          <a:lstStyle>
            <a:lvl1pPr>
              <a:defRPr/>
            </a:lvl1pPr>
          </a:lstStyle>
          <a:p>
            <a:pPr>
              <a:defRPr/>
            </a:pPr>
            <a:endParaRPr lang="en-US"/>
          </a:p>
        </p:txBody>
      </p:sp>
      <p:sp>
        <p:nvSpPr>
          <p:cNvPr id="9" name="Rectangle 5"/>
          <p:cNvSpPr>
            <a:spLocks noGrp="1" noChangeArrowheads="1"/>
          </p:cNvSpPr>
          <p:nvPr>
            <p:ph type="sldNum" idx="12"/>
          </p:nvPr>
        </p:nvSpPr>
        <p:spPr>
          <a:ln/>
        </p:spPr>
        <p:txBody>
          <a:bodyPr/>
          <a:lstStyle>
            <a:lvl1pPr>
              <a:defRPr/>
            </a:lvl1pPr>
          </a:lstStyle>
          <a:p>
            <a:pPr>
              <a:defRPr/>
            </a:pPr>
            <a:fld id="{CD9450E9-3B11-4DA9-B1C3-B1BB26980FBB}" type="slidenum">
              <a:rPr lang="en-US"/>
              <a:pPr>
                <a:defRPr/>
              </a:pPr>
              <a:t>‹#›</a:t>
            </a:fld>
            <a:endParaRPr lang="en-US"/>
          </a:p>
        </p:txBody>
      </p:sp>
    </p:spTree>
    <p:extLst>
      <p:ext uri="{BB962C8B-B14F-4D97-AF65-F5344CB8AC3E}">
        <p14:creationId xmlns:p14="http://schemas.microsoft.com/office/powerpoint/2010/main" val="630234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Rectangle 3"/>
          <p:cNvSpPr>
            <a:spLocks noGrp="1" noChangeArrowheads="1"/>
          </p:cNvSpPr>
          <p:nvPr>
            <p:ph type="dt" idx="10"/>
          </p:nvPr>
        </p:nvSpPr>
        <p:spPr>
          <a:ln/>
        </p:spPr>
        <p:txBody>
          <a:bodyPr/>
          <a:lstStyle>
            <a:lvl1pPr>
              <a:defRPr/>
            </a:lvl1pPr>
          </a:lstStyle>
          <a:p>
            <a:pPr>
              <a:defRPr/>
            </a:pPr>
            <a:endParaRPr lang="en-US"/>
          </a:p>
        </p:txBody>
      </p:sp>
      <p:sp>
        <p:nvSpPr>
          <p:cNvPr id="4" name="Rectangle 4"/>
          <p:cNvSpPr>
            <a:spLocks noGrp="1" noChangeArrowheads="1"/>
          </p:cNvSpPr>
          <p:nvPr>
            <p:ph type="ftr" idx="11"/>
          </p:nvPr>
        </p:nvSpPr>
        <p:spPr>
          <a:ln/>
        </p:spPr>
        <p:txBody>
          <a:bodyPr/>
          <a:lstStyle>
            <a:lvl1pPr>
              <a:defRPr/>
            </a:lvl1pPr>
          </a:lstStyle>
          <a:p>
            <a:pPr>
              <a:defRPr/>
            </a:pPr>
            <a:endParaRPr lang="en-US"/>
          </a:p>
        </p:txBody>
      </p:sp>
      <p:sp>
        <p:nvSpPr>
          <p:cNvPr id="5" name="Rectangle 5"/>
          <p:cNvSpPr>
            <a:spLocks noGrp="1" noChangeArrowheads="1"/>
          </p:cNvSpPr>
          <p:nvPr>
            <p:ph type="sldNum" idx="12"/>
          </p:nvPr>
        </p:nvSpPr>
        <p:spPr>
          <a:ln/>
        </p:spPr>
        <p:txBody>
          <a:bodyPr/>
          <a:lstStyle>
            <a:lvl1pPr>
              <a:defRPr/>
            </a:lvl1pPr>
          </a:lstStyle>
          <a:p>
            <a:pPr>
              <a:defRPr/>
            </a:pPr>
            <a:fld id="{0517CA62-933B-4DF2-92B8-66E738FB99C2}" type="slidenum">
              <a:rPr lang="en-US"/>
              <a:pPr>
                <a:defRPr/>
              </a:pPr>
              <a:t>‹#›</a:t>
            </a:fld>
            <a:endParaRPr lang="en-US"/>
          </a:p>
        </p:txBody>
      </p:sp>
    </p:spTree>
    <p:extLst>
      <p:ext uri="{BB962C8B-B14F-4D97-AF65-F5344CB8AC3E}">
        <p14:creationId xmlns:p14="http://schemas.microsoft.com/office/powerpoint/2010/main" val="584052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en-US"/>
          </a:p>
        </p:txBody>
      </p:sp>
      <p:sp>
        <p:nvSpPr>
          <p:cNvPr id="3" name="Rectangle 4"/>
          <p:cNvSpPr>
            <a:spLocks noGrp="1" noChangeArrowheads="1"/>
          </p:cNvSpPr>
          <p:nvPr>
            <p:ph type="ftr" idx="11"/>
          </p:nvPr>
        </p:nvSpPr>
        <p:spPr>
          <a:ln/>
        </p:spPr>
        <p:txBody>
          <a:bodyPr/>
          <a:lstStyle>
            <a:lvl1pPr>
              <a:defRPr/>
            </a:lvl1pPr>
          </a:lstStyle>
          <a:p>
            <a:pPr>
              <a:defRPr/>
            </a:pPr>
            <a:endParaRPr lang="en-US"/>
          </a:p>
        </p:txBody>
      </p:sp>
      <p:sp>
        <p:nvSpPr>
          <p:cNvPr id="4" name="Rectangle 5"/>
          <p:cNvSpPr>
            <a:spLocks noGrp="1" noChangeArrowheads="1"/>
          </p:cNvSpPr>
          <p:nvPr>
            <p:ph type="sldNum" idx="12"/>
          </p:nvPr>
        </p:nvSpPr>
        <p:spPr>
          <a:ln/>
        </p:spPr>
        <p:txBody>
          <a:bodyPr/>
          <a:lstStyle>
            <a:lvl1pPr>
              <a:defRPr/>
            </a:lvl1pPr>
          </a:lstStyle>
          <a:p>
            <a:pPr>
              <a:defRPr/>
            </a:pPr>
            <a:fld id="{D9579CD3-BB06-4CBF-899C-1DD54E31BFEA}" type="slidenum">
              <a:rPr lang="en-US"/>
              <a:pPr>
                <a:defRPr/>
              </a:pPr>
              <a:t>‹#›</a:t>
            </a:fld>
            <a:endParaRPr lang="en-US"/>
          </a:p>
        </p:txBody>
      </p:sp>
    </p:spTree>
    <p:extLst>
      <p:ext uri="{BB962C8B-B14F-4D97-AF65-F5344CB8AC3E}">
        <p14:creationId xmlns:p14="http://schemas.microsoft.com/office/powerpoint/2010/main" val="27054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4"/>
          <p:cNvSpPr>
            <a:spLocks noGrp="1" noChangeArrowheads="1"/>
          </p:cNvSpPr>
          <p:nvPr>
            <p:ph type="ftr" idx="11"/>
          </p:nvPr>
        </p:nvSpPr>
        <p:spPr>
          <a:ln/>
        </p:spPr>
        <p:txBody>
          <a:bodyPr/>
          <a:lstStyle>
            <a:lvl1pPr>
              <a:defRPr/>
            </a:lvl1pPr>
          </a:lstStyle>
          <a:p>
            <a:pPr>
              <a:defRPr/>
            </a:pPr>
            <a:endParaRPr lang="en-US"/>
          </a:p>
        </p:txBody>
      </p:sp>
      <p:sp>
        <p:nvSpPr>
          <p:cNvPr id="7" name="Rectangle 5"/>
          <p:cNvSpPr>
            <a:spLocks noGrp="1" noChangeArrowheads="1"/>
          </p:cNvSpPr>
          <p:nvPr>
            <p:ph type="sldNum" idx="12"/>
          </p:nvPr>
        </p:nvSpPr>
        <p:spPr>
          <a:ln/>
        </p:spPr>
        <p:txBody>
          <a:bodyPr/>
          <a:lstStyle>
            <a:lvl1pPr>
              <a:defRPr/>
            </a:lvl1pPr>
          </a:lstStyle>
          <a:p>
            <a:pPr>
              <a:defRPr/>
            </a:pPr>
            <a:fld id="{B148A629-EFB7-4A64-B511-F707638B724B}" type="slidenum">
              <a:rPr lang="en-US"/>
              <a:pPr>
                <a:defRPr/>
              </a:pPr>
              <a:t>‹#›</a:t>
            </a:fld>
            <a:endParaRPr lang="en-US"/>
          </a:p>
        </p:txBody>
      </p:sp>
    </p:spTree>
    <p:extLst>
      <p:ext uri="{BB962C8B-B14F-4D97-AF65-F5344CB8AC3E}">
        <p14:creationId xmlns:p14="http://schemas.microsoft.com/office/powerpoint/2010/main" val="1700226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4"/>
          <p:cNvSpPr>
            <a:spLocks noGrp="1" noChangeArrowheads="1"/>
          </p:cNvSpPr>
          <p:nvPr>
            <p:ph type="ftr" idx="11"/>
          </p:nvPr>
        </p:nvSpPr>
        <p:spPr>
          <a:ln/>
        </p:spPr>
        <p:txBody>
          <a:bodyPr/>
          <a:lstStyle>
            <a:lvl1pPr>
              <a:defRPr/>
            </a:lvl1pPr>
          </a:lstStyle>
          <a:p>
            <a:pPr>
              <a:defRPr/>
            </a:pPr>
            <a:endParaRPr lang="en-US"/>
          </a:p>
        </p:txBody>
      </p:sp>
      <p:sp>
        <p:nvSpPr>
          <p:cNvPr id="7" name="Rectangle 5"/>
          <p:cNvSpPr>
            <a:spLocks noGrp="1" noChangeArrowheads="1"/>
          </p:cNvSpPr>
          <p:nvPr>
            <p:ph type="sldNum" idx="12"/>
          </p:nvPr>
        </p:nvSpPr>
        <p:spPr>
          <a:ln/>
        </p:spPr>
        <p:txBody>
          <a:bodyPr/>
          <a:lstStyle>
            <a:lvl1pPr>
              <a:defRPr/>
            </a:lvl1pPr>
          </a:lstStyle>
          <a:p>
            <a:pPr>
              <a:defRPr/>
            </a:pPr>
            <a:fld id="{C4EF1B16-873F-424B-B497-62B85C43C70D}" type="slidenum">
              <a:rPr lang="en-US"/>
              <a:pPr>
                <a:defRPr/>
              </a:pPr>
              <a:t>‹#›</a:t>
            </a:fld>
            <a:endParaRPr lang="en-US"/>
          </a:p>
        </p:txBody>
      </p:sp>
    </p:spTree>
    <p:extLst>
      <p:ext uri="{BB962C8B-B14F-4D97-AF65-F5344CB8AC3E}">
        <p14:creationId xmlns:p14="http://schemas.microsoft.com/office/powerpoint/2010/main" val="557693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503238" y="301625"/>
            <a:ext cx="9069387"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7" name="Rectangle 2"/>
          <p:cNvSpPr>
            <a:spLocks noGrp="1" noChangeArrowheads="1"/>
          </p:cNvSpPr>
          <p:nvPr>
            <p:ph type="body" idx="1"/>
          </p:nvPr>
        </p:nvSpPr>
        <p:spPr bwMode="auto">
          <a:xfrm>
            <a:off x="503238" y="1768475"/>
            <a:ext cx="9069387" cy="498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0" tIns="28224"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2" name="Rectangle 3"/>
          <p:cNvSpPr>
            <a:spLocks noGrp="1" noChangeArrowheads="1"/>
          </p:cNvSpPr>
          <p:nvPr>
            <p:ph type="dt"/>
          </p:nvPr>
        </p:nvSpPr>
        <p:spPr bwMode="auto">
          <a:xfrm>
            <a:off x="503238" y="6886575"/>
            <a:ext cx="2346325" cy="519113"/>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nSpc>
                <a:spcPct val="95000"/>
              </a:lnSpc>
              <a:buFont typeface="Times New Roman" pitchFamily="16" charset="0"/>
              <a:buNone/>
              <a:tabLst>
                <a:tab pos="723900" algn="l"/>
                <a:tab pos="1447800" algn="l"/>
                <a:tab pos="2171700" algn="l"/>
              </a:tabLst>
              <a:defRPr sz="1400">
                <a:solidFill>
                  <a:srgbClr val="000000"/>
                </a:solidFill>
                <a:latin typeface="Times New Roman" pitchFamily="16" charset="0"/>
                <a:ea typeface="+mn-ea"/>
                <a:cs typeface="Arial Unicode MS" charset="0"/>
              </a:defRPr>
            </a:lvl1pPr>
          </a:lstStyle>
          <a:p>
            <a:pPr>
              <a:defRPr/>
            </a:pPr>
            <a:endParaRPr lang="en-US"/>
          </a:p>
        </p:txBody>
      </p:sp>
      <p:sp>
        <p:nvSpPr>
          <p:cNvPr id="1028" name="Rectangle 4"/>
          <p:cNvSpPr>
            <a:spLocks noGrp="1" noChangeArrowheads="1"/>
          </p:cNvSpPr>
          <p:nvPr>
            <p:ph type="ftr"/>
          </p:nvPr>
        </p:nvSpPr>
        <p:spPr bwMode="auto">
          <a:xfrm>
            <a:off x="3448050" y="6886575"/>
            <a:ext cx="3194050" cy="519113"/>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ctr">
              <a:lnSpc>
                <a:spcPct val="95000"/>
              </a:lnSpc>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mn-ea"/>
                <a:cs typeface="Arial Unicode MS" charset="0"/>
              </a:defRPr>
            </a:lvl1pPr>
          </a:lstStyle>
          <a:p>
            <a:pPr>
              <a:defRPr/>
            </a:pPr>
            <a:endParaRPr lang="en-US"/>
          </a:p>
        </p:txBody>
      </p:sp>
      <p:sp>
        <p:nvSpPr>
          <p:cNvPr id="1029" name="Rectangle 5"/>
          <p:cNvSpPr>
            <a:spLocks noGrp="1" noChangeArrowheads="1"/>
          </p:cNvSpPr>
          <p:nvPr>
            <p:ph type="sldNum"/>
          </p:nvPr>
        </p:nvSpPr>
        <p:spPr bwMode="auto">
          <a:xfrm>
            <a:off x="7227888" y="6886575"/>
            <a:ext cx="2346325" cy="519113"/>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r">
              <a:lnSpc>
                <a:spcPct val="95000"/>
              </a:lnSpc>
              <a:buFont typeface="Times New Roman" pitchFamily="16" charset="0"/>
              <a:buNone/>
              <a:tabLst>
                <a:tab pos="723900" algn="l"/>
                <a:tab pos="1447800" algn="l"/>
                <a:tab pos="2171700" algn="l"/>
              </a:tabLst>
              <a:defRPr sz="1400">
                <a:solidFill>
                  <a:srgbClr val="000000"/>
                </a:solidFill>
                <a:latin typeface="Times New Roman" pitchFamily="16" charset="0"/>
                <a:ea typeface="+mn-ea"/>
                <a:cs typeface="Arial Unicode MS" charset="0"/>
              </a:defRPr>
            </a:lvl1pPr>
          </a:lstStyle>
          <a:p>
            <a:pPr>
              <a:defRPr/>
            </a:pPr>
            <a:fld id="{24A4A3FA-2CA5-4C34-974D-12B9C730C02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49263" rtl="0" eaLnBrk="0" fontAlgn="base" hangingPunct="0">
        <a:lnSpc>
          <a:spcPct val="93000"/>
        </a:lnSpc>
        <a:spcBef>
          <a:spcPct val="0"/>
        </a:spcBef>
        <a:spcAft>
          <a:spcPct val="0"/>
        </a:spcAft>
        <a:buClr>
          <a:srgbClr val="000000"/>
        </a:buClr>
        <a:buSzPct val="100000"/>
        <a:buFont typeface="Times New Roman" pitchFamily="18" charset="0"/>
        <a:defRPr sz="4400">
          <a:solidFill>
            <a:srgbClr val="000000"/>
          </a:solidFill>
          <a:latin typeface="+mj-lt"/>
          <a:ea typeface="Arial Unicode MS" pitchFamily="34" charset="-128"/>
          <a:cs typeface="+mj-cs"/>
        </a:defRPr>
      </a:lvl1pPr>
      <a:lvl2pPr algn="ctr" defTabSz="449263" rtl="0" eaLnBrk="0" fontAlgn="base" hangingPunct="0">
        <a:lnSpc>
          <a:spcPct val="93000"/>
        </a:lnSpc>
        <a:spcBef>
          <a:spcPct val="0"/>
        </a:spcBef>
        <a:spcAft>
          <a:spcPct val="0"/>
        </a:spcAft>
        <a:buClr>
          <a:srgbClr val="000000"/>
        </a:buClr>
        <a:buSzPct val="100000"/>
        <a:buFont typeface="Times New Roman" pitchFamily="18" charset="0"/>
        <a:defRPr sz="4400">
          <a:solidFill>
            <a:srgbClr val="000000"/>
          </a:solidFill>
          <a:latin typeface="Arial" charset="0"/>
          <a:ea typeface="Arial Unicode MS" pitchFamily="34" charset="-128"/>
          <a:cs typeface="Arial Unicode MS" charset="0"/>
        </a:defRPr>
      </a:lvl2pPr>
      <a:lvl3pPr algn="ctr" defTabSz="449263" rtl="0" eaLnBrk="0" fontAlgn="base" hangingPunct="0">
        <a:lnSpc>
          <a:spcPct val="93000"/>
        </a:lnSpc>
        <a:spcBef>
          <a:spcPct val="0"/>
        </a:spcBef>
        <a:spcAft>
          <a:spcPct val="0"/>
        </a:spcAft>
        <a:buClr>
          <a:srgbClr val="000000"/>
        </a:buClr>
        <a:buSzPct val="100000"/>
        <a:buFont typeface="Times New Roman" pitchFamily="18" charset="0"/>
        <a:defRPr sz="4400">
          <a:solidFill>
            <a:srgbClr val="000000"/>
          </a:solidFill>
          <a:latin typeface="Arial" charset="0"/>
          <a:ea typeface="Arial Unicode MS" pitchFamily="34" charset="-128"/>
          <a:cs typeface="Arial Unicode MS" charset="0"/>
        </a:defRPr>
      </a:lvl3pPr>
      <a:lvl4pPr algn="ctr" defTabSz="449263" rtl="0" eaLnBrk="0" fontAlgn="base" hangingPunct="0">
        <a:lnSpc>
          <a:spcPct val="93000"/>
        </a:lnSpc>
        <a:spcBef>
          <a:spcPct val="0"/>
        </a:spcBef>
        <a:spcAft>
          <a:spcPct val="0"/>
        </a:spcAft>
        <a:buClr>
          <a:srgbClr val="000000"/>
        </a:buClr>
        <a:buSzPct val="100000"/>
        <a:buFont typeface="Times New Roman" pitchFamily="18" charset="0"/>
        <a:defRPr sz="4400">
          <a:solidFill>
            <a:srgbClr val="000000"/>
          </a:solidFill>
          <a:latin typeface="Arial" charset="0"/>
          <a:ea typeface="Arial Unicode MS" pitchFamily="34" charset="-128"/>
          <a:cs typeface="Arial Unicode MS" charset="0"/>
        </a:defRPr>
      </a:lvl4pPr>
      <a:lvl5pPr algn="ctr" defTabSz="449263" rtl="0" eaLnBrk="0" fontAlgn="base" hangingPunct="0">
        <a:lnSpc>
          <a:spcPct val="93000"/>
        </a:lnSpc>
        <a:spcBef>
          <a:spcPct val="0"/>
        </a:spcBef>
        <a:spcAft>
          <a:spcPct val="0"/>
        </a:spcAft>
        <a:buClr>
          <a:srgbClr val="000000"/>
        </a:buClr>
        <a:buSzPct val="100000"/>
        <a:buFont typeface="Times New Roman" pitchFamily="18" charset="0"/>
        <a:defRPr sz="4400">
          <a:solidFill>
            <a:srgbClr val="000000"/>
          </a:solidFill>
          <a:latin typeface="Arial" charset="0"/>
          <a:ea typeface="Arial Unicode MS" pitchFamily="34" charset="-128"/>
          <a:cs typeface="Arial Unicode MS" charset="0"/>
        </a:defRPr>
      </a:lvl5pPr>
      <a:lvl6pPr marL="2514600" indent="-228600" algn="ctr" defTabSz="449263"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6pPr>
      <a:lvl7pPr marL="2971800" indent="-228600" algn="ctr" defTabSz="449263"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7pPr>
      <a:lvl8pPr marL="3429000" indent="-228600" algn="ctr" defTabSz="449263"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8pPr>
      <a:lvl9pPr marL="3886200" indent="-228600" algn="ctr" defTabSz="449263"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9pPr>
    </p:titleStyle>
    <p:bodyStyle>
      <a:lvl1pPr marL="342900" indent="-342900" algn="l" defTabSz="449263" rtl="0" eaLnBrk="0" fontAlgn="base" hangingPunct="0">
        <a:lnSpc>
          <a:spcPct val="93000"/>
        </a:lnSpc>
        <a:spcBef>
          <a:spcPct val="0"/>
        </a:spcBef>
        <a:spcAft>
          <a:spcPts val="1425"/>
        </a:spcAft>
        <a:buClr>
          <a:srgbClr val="000000"/>
        </a:buClr>
        <a:buSzPct val="100000"/>
        <a:buFont typeface="Times New Roman" pitchFamily="18" charset="0"/>
        <a:buChar char="•"/>
        <a:defRPr sz="3200">
          <a:solidFill>
            <a:srgbClr val="000000"/>
          </a:solidFill>
          <a:latin typeface="+mn-lt"/>
          <a:ea typeface="Arial Unicode MS" pitchFamily="34" charset="-128"/>
          <a:cs typeface="+mn-cs"/>
        </a:defRPr>
      </a:lvl1pPr>
      <a:lvl2pPr marL="742950" indent="-285750" algn="l" defTabSz="449263" rtl="0" eaLnBrk="0" fontAlgn="base" hangingPunct="0">
        <a:lnSpc>
          <a:spcPct val="93000"/>
        </a:lnSpc>
        <a:spcBef>
          <a:spcPct val="0"/>
        </a:spcBef>
        <a:spcAft>
          <a:spcPts val="1138"/>
        </a:spcAft>
        <a:buClr>
          <a:srgbClr val="000000"/>
        </a:buClr>
        <a:buSzPct val="100000"/>
        <a:buFont typeface="Times New Roman" pitchFamily="18" charset="0"/>
        <a:buChar char="–"/>
        <a:defRPr sz="2800">
          <a:solidFill>
            <a:srgbClr val="000000"/>
          </a:solidFill>
          <a:latin typeface="+mn-lt"/>
          <a:ea typeface="Arial Unicode MS" pitchFamily="34" charset="-128"/>
          <a:cs typeface="+mn-cs"/>
        </a:defRPr>
      </a:lvl2pPr>
      <a:lvl3pPr marL="1143000" indent="-228600" algn="l" defTabSz="449263" rtl="0" eaLnBrk="0" fontAlgn="base" hangingPunct="0">
        <a:lnSpc>
          <a:spcPct val="93000"/>
        </a:lnSpc>
        <a:spcBef>
          <a:spcPct val="0"/>
        </a:spcBef>
        <a:spcAft>
          <a:spcPts val="850"/>
        </a:spcAft>
        <a:buClr>
          <a:srgbClr val="000000"/>
        </a:buClr>
        <a:buSzPct val="100000"/>
        <a:buFont typeface="Times New Roman" pitchFamily="18" charset="0"/>
        <a:buChar char="•"/>
        <a:defRPr sz="2400">
          <a:solidFill>
            <a:srgbClr val="000000"/>
          </a:solidFill>
          <a:latin typeface="+mn-lt"/>
          <a:ea typeface="Arial Unicode MS" pitchFamily="34" charset="-128"/>
          <a:cs typeface="+mn-cs"/>
        </a:defRPr>
      </a:lvl3pPr>
      <a:lvl4pPr marL="1600200" indent="-228600" algn="l" defTabSz="449263" rtl="0" eaLnBrk="0" fontAlgn="base" hangingPunct="0">
        <a:lnSpc>
          <a:spcPct val="93000"/>
        </a:lnSpc>
        <a:spcBef>
          <a:spcPct val="0"/>
        </a:spcBef>
        <a:spcAft>
          <a:spcPts val="575"/>
        </a:spcAft>
        <a:buClr>
          <a:srgbClr val="000000"/>
        </a:buClr>
        <a:buSzPct val="100000"/>
        <a:buFont typeface="Times New Roman" pitchFamily="18" charset="0"/>
        <a:buChar char="–"/>
        <a:defRPr sz="2000">
          <a:solidFill>
            <a:srgbClr val="000000"/>
          </a:solidFill>
          <a:latin typeface="+mn-lt"/>
          <a:ea typeface="Arial Unicode MS" pitchFamily="34" charset="-128"/>
          <a:cs typeface="+mn-cs"/>
        </a:defRPr>
      </a:lvl4pPr>
      <a:lvl5pPr marL="2057400" indent="-228600" algn="l" defTabSz="449263" rtl="0" eaLnBrk="0" fontAlgn="base" hangingPunct="0">
        <a:lnSpc>
          <a:spcPct val="93000"/>
        </a:lnSpc>
        <a:spcBef>
          <a:spcPct val="0"/>
        </a:spcBef>
        <a:spcAft>
          <a:spcPts val="288"/>
        </a:spcAft>
        <a:buClr>
          <a:srgbClr val="000000"/>
        </a:buClr>
        <a:buSzPct val="100000"/>
        <a:buFont typeface="Times New Roman" pitchFamily="18" charset="0"/>
        <a:buChar char="»"/>
        <a:defRPr sz="2000">
          <a:solidFill>
            <a:srgbClr val="000000"/>
          </a:solidFill>
          <a:latin typeface="+mn-lt"/>
          <a:ea typeface="Arial Unicode MS" pitchFamily="34" charset="-128"/>
          <a:cs typeface="+mn-cs"/>
        </a:defRPr>
      </a:lvl5pPr>
      <a:lvl6pPr marL="2514600" indent="-228600" algn="l" defTabSz="449263" rtl="0" fontAlgn="base" hangingPunct="0">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fontAlgn="base" hangingPunct="0">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fontAlgn="base" hangingPunct="0">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fontAlgn="base" hangingPunct="0">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hyperlink" Target="mailto:jeffrey@ibcre.com" TargetMode="External"/><Relationship Id="rId4" Type="http://schemas.openxmlformats.org/officeDocument/2006/relationships/hyperlink" Target="mailto:firoz@ibcre.com"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hyperlink" Target="http://www.youtube.com/watch_popup?v=Hzgzim5m7oU&amp;vq=medium" TargetMode="External"/><Relationship Id="rId4" Type="http://schemas.openxmlformats.org/officeDocument/2006/relationships/hyperlink" Target="The%20Power%20of%20Words%20-%20YouTube.flv"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hemeOverride" Target="../theme/themeOverride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hyperlink" Target="http://www.youtube.com/watch?v=5ydAk92favQ" TargetMode="Externa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080625" cy="755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1"/>
          <p:cNvSpPr>
            <a:spLocks noGrp="1" noChangeArrowheads="1"/>
          </p:cNvSpPr>
          <p:nvPr>
            <p:ph type="title"/>
          </p:nvPr>
        </p:nvSpPr>
        <p:spPr>
          <a:xfrm>
            <a:off x="468313" y="2598738"/>
            <a:ext cx="9070975" cy="1828800"/>
          </a:xfrm>
        </p:spPr>
        <p:txBody>
          <a:bodyPr/>
          <a:lstStyle/>
          <a:p>
            <a:pPr eaLnBrk="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4800" b="1">
                <a:solidFill>
                  <a:srgbClr val="C00000"/>
                </a:solidFill>
                <a:latin typeface="Garamond" pitchFamily="18" charset="0"/>
              </a:rPr>
              <a:t>Doing Well and Giving Back</a:t>
            </a:r>
            <a:br>
              <a:rPr lang="en-US" sz="4800" b="1">
                <a:solidFill>
                  <a:srgbClr val="C00000"/>
                </a:solidFill>
                <a:latin typeface="Garamond" pitchFamily="18" charset="0"/>
              </a:rPr>
            </a:br>
            <a:r>
              <a:rPr lang="en-US" sz="1000" b="1">
                <a:solidFill>
                  <a:srgbClr val="C00000"/>
                </a:solidFill>
                <a:latin typeface="Garamond" pitchFamily="18" charset="0"/>
              </a:rPr>
              <a:t> </a:t>
            </a:r>
            <a:r>
              <a:rPr lang="en-US" sz="4000" b="1">
                <a:solidFill>
                  <a:srgbClr val="C00000"/>
                </a:solidFill>
                <a:latin typeface="Garamond" pitchFamily="18" charset="0"/>
              </a:rPr>
              <a:t/>
            </a:r>
            <a:br>
              <a:rPr lang="en-US" sz="4000" b="1">
                <a:solidFill>
                  <a:srgbClr val="C00000"/>
                </a:solidFill>
                <a:latin typeface="Garamond" pitchFamily="18" charset="0"/>
              </a:rPr>
            </a:br>
            <a:r>
              <a:rPr lang="en-US" sz="2000" b="1">
                <a:solidFill>
                  <a:srgbClr val="C00000"/>
                </a:solidFill>
              </a:rPr>
              <a:t>How to develop Self Sustainable Real Estate Projects applying Social Entrepreneurial Concept, Programming and theming Mindset</a:t>
            </a:r>
            <a:endParaRPr lang="en-US" sz="2000" b="1">
              <a:solidFill>
                <a:srgbClr val="C00000"/>
              </a:solidFill>
              <a:latin typeface="Garamond" pitchFamily="18" charset="0"/>
            </a:endParaRPr>
          </a:p>
        </p:txBody>
      </p:sp>
      <p:sp>
        <p:nvSpPr>
          <p:cNvPr id="2052" name="Rectangle 2"/>
          <p:cNvSpPr>
            <a:spLocks noGrp="1" noChangeArrowheads="1"/>
          </p:cNvSpPr>
          <p:nvPr>
            <p:ph type="subTitle" idx="4294967295"/>
          </p:nvPr>
        </p:nvSpPr>
        <p:spPr>
          <a:xfrm>
            <a:off x="2500313" y="5132388"/>
            <a:ext cx="5040312" cy="2514600"/>
          </a:xfrm>
        </p:spPr>
        <p:txBody>
          <a:bodyPr tIns="14112" anchor="ctr"/>
          <a:lstStyle/>
          <a:p>
            <a:pPr marL="0" indent="0" algn="ctr" eaLnBrk="1">
              <a:spcAft>
                <a:spcPct val="0"/>
              </a:spcAft>
              <a:buFont typeface="Times New Roman" pitchFamily="18" charset="0"/>
              <a:buNone/>
              <a:tabLst>
                <a:tab pos="723900" algn="l"/>
                <a:tab pos="1447800" algn="l"/>
                <a:tab pos="2171700" algn="l"/>
                <a:tab pos="2895600" algn="l"/>
                <a:tab pos="3619500" algn="l"/>
                <a:tab pos="4343400" algn="l"/>
              </a:tabLst>
              <a:defRPr/>
            </a:pPr>
            <a:r>
              <a:rPr lang="en-US" sz="1600" b="1" dirty="0">
                <a:solidFill>
                  <a:srgbClr val="000080"/>
                </a:solidFill>
              </a:rPr>
              <a:t>Firoz Shroff</a:t>
            </a:r>
          </a:p>
          <a:p>
            <a:pPr marL="0" indent="0" algn="ctr" eaLnBrk="1">
              <a:spcAft>
                <a:spcPct val="0"/>
              </a:spcAft>
              <a:buFont typeface="Times New Roman" pitchFamily="18" charset="0"/>
              <a:buNone/>
              <a:tabLst>
                <a:tab pos="723900" algn="l"/>
                <a:tab pos="1447800" algn="l"/>
                <a:tab pos="2171700" algn="l"/>
                <a:tab pos="2895600" algn="l"/>
                <a:tab pos="3619500" algn="l"/>
                <a:tab pos="4343400" algn="l"/>
              </a:tabLst>
              <a:defRPr/>
            </a:pPr>
            <a:r>
              <a:rPr lang="en-US" sz="1600" dirty="0">
                <a:solidFill>
                  <a:srgbClr val="000080"/>
                </a:solidFill>
              </a:rPr>
              <a:t>Idea Sponsor and Founder</a:t>
            </a:r>
          </a:p>
          <a:p>
            <a:pPr marL="0" indent="0" algn="ctr" eaLnBrk="1">
              <a:spcAft>
                <a:spcPct val="0"/>
              </a:spcAft>
              <a:buNone/>
              <a:tabLst>
                <a:tab pos="723900" algn="l"/>
                <a:tab pos="1447800" algn="l"/>
                <a:tab pos="2171700" algn="l"/>
                <a:tab pos="2895600" algn="l"/>
                <a:tab pos="3619500" algn="l"/>
                <a:tab pos="4343400" algn="l"/>
              </a:tabLst>
              <a:defRPr/>
            </a:pPr>
            <a:r>
              <a:rPr lang="en-US" sz="1600" dirty="0">
                <a:solidFill>
                  <a:srgbClr val="000080"/>
                </a:solidFill>
              </a:rPr>
              <a:t>Social Entrepreneurship Consortium Inc</a:t>
            </a:r>
            <a:r>
              <a:rPr lang="en-US" sz="1600" dirty="0"/>
              <a:t>..</a:t>
            </a:r>
          </a:p>
          <a:p>
            <a:pPr marL="0" indent="0" algn="ctr" eaLnBrk="1">
              <a:spcAft>
                <a:spcPct val="0"/>
              </a:spcAft>
              <a:buFont typeface="Times New Roman" pitchFamily="18" charset="0"/>
              <a:buNone/>
              <a:tabLst>
                <a:tab pos="723900" algn="l"/>
                <a:tab pos="1447800" algn="l"/>
                <a:tab pos="2171700" algn="l"/>
                <a:tab pos="2895600" algn="l"/>
                <a:tab pos="3619500" algn="l"/>
                <a:tab pos="4343400" algn="l"/>
              </a:tabLst>
              <a:defRPr/>
            </a:pPr>
            <a:r>
              <a:rPr lang="en-US" sz="1600" i="1" dirty="0">
                <a:solidFill>
                  <a:schemeClr val="accent6">
                    <a:lumMod val="75000"/>
                  </a:schemeClr>
                </a:solidFill>
              </a:rPr>
              <a:t>Firoz.shroff@seconsortium.com</a:t>
            </a:r>
            <a:endParaRPr lang="en-US" sz="1600" i="1" dirty="0">
              <a:solidFill>
                <a:schemeClr val="accent6">
                  <a:lumMod val="75000"/>
                </a:schemeClr>
              </a:solidFill>
              <a:hlinkClick r:id="rId4"/>
            </a:endParaRPr>
          </a:p>
          <a:p>
            <a:pPr marL="0" indent="0" algn="ctr" eaLnBrk="1">
              <a:spcAft>
                <a:spcPct val="0"/>
              </a:spcAft>
              <a:buFont typeface="Times New Roman" pitchFamily="18" charset="0"/>
              <a:buNone/>
              <a:tabLst>
                <a:tab pos="723900" algn="l"/>
                <a:tab pos="1447800" algn="l"/>
                <a:tab pos="2171700" algn="l"/>
                <a:tab pos="2895600" algn="l"/>
                <a:tab pos="3619500" algn="l"/>
                <a:tab pos="4343400" algn="l"/>
              </a:tabLst>
              <a:defRPr/>
            </a:pPr>
            <a:endParaRPr lang="en-US" sz="1600" b="1" dirty="0">
              <a:solidFill>
                <a:srgbClr val="000080"/>
              </a:solidFill>
            </a:endParaRPr>
          </a:p>
          <a:p>
            <a:pPr marL="0" indent="0" algn="ctr" eaLnBrk="1">
              <a:spcAft>
                <a:spcPct val="0"/>
              </a:spcAft>
              <a:buFont typeface="Times New Roman" pitchFamily="18" charset="0"/>
              <a:buNone/>
              <a:tabLst>
                <a:tab pos="723900" algn="l"/>
                <a:tab pos="1447800" algn="l"/>
                <a:tab pos="2171700" algn="l"/>
                <a:tab pos="2895600" algn="l"/>
                <a:tab pos="3619500" algn="l"/>
                <a:tab pos="4343400" algn="l"/>
              </a:tabLst>
              <a:defRPr/>
            </a:pPr>
            <a:r>
              <a:rPr lang="en-US" sz="1600" b="1" dirty="0">
                <a:solidFill>
                  <a:srgbClr val="000080"/>
                </a:solidFill>
              </a:rPr>
              <a:t>Jeffrey Lam</a:t>
            </a:r>
          </a:p>
          <a:p>
            <a:pPr marL="0" indent="0" algn="ctr" eaLnBrk="1">
              <a:spcAft>
                <a:spcPct val="0"/>
              </a:spcAft>
              <a:buFont typeface="Times New Roman" pitchFamily="18" charset="0"/>
              <a:buNone/>
              <a:tabLst>
                <a:tab pos="723900" algn="l"/>
                <a:tab pos="1447800" algn="l"/>
                <a:tab pos="2171700" algn="l"/>
                <a:tab pos="2895600" algn="l"/>
                <a:tab pos="3619500" algn="l"/>
                <a:tab pos="4343400" algn="l"/>
              </a:tabLst>
              <a:defRPr/>
            </a:pPr>
            <a:r>
              <a:rPr lang="en-US" sz="1600" dirty="0">
                <a:solidFill>
                  <a:srgbClr val="000080"/>
                </a:solidFill>
              </a:rPr>
              <a:t>VP, Project Development</a:t>
            </a:r>
          </a:p>
          <a:p>
            <a:pPr marL="0" indent="0" algn="ctr" eaLnBrk="1">
              <a:spcAft>
                <a:spcPct val="0"/>
              </a:spcAft>
              <a:buFont typeface="Times New Roman" pitchFamily="18" charset="0"/>
              <a:buNone/>
              <a:tabLst>
                <a:tab pos="723900" algn="l"/>
                <a:tab pos="1447800" algn="l"/>
                <a:tab pos="2171700" algn="l"/>
                <a:tab pos="2895600" algn="l"/>
                <a:tab pos="3619500" algn="l"/>
                <a:tab pos="4343400" algn="l"/>
              </a:tabLst>
              <a:defRPr/>
            </a:pPr>
            <a:r>
              <a:rPr lang="en-US" sz="1600" dirty="0">
                <a:solidFill>
                  <a:srgbClr val="000080"/>
                </a:solidFill>
              </a:rPr>
              <a:t>Social Entrepreneurship Consortium Inc</a:t>
            </a:r>
            <a:r>
              <a:rPr lang="en-US" sz="1600" dirty="0"/>
              <a:t>.</a:t>
            </a:r>
          </a:p>
          <a:p>
            <a:pPr marL="0" indent="0" algn="ctr" eaLnBrk="1">
              <a:spcAft>
                <a:spcPct val="0"/>
              </a:spcAft>
              <a:buFont typeface="Times New Roman" pitchFamily="18" charset="0"/>
              <a:buNone/>
              <a:tabLst>
                <a:tab pos="723900" algn="l"/>
                <a:tab pos="1447800" algn="l"/>
                <a:tab pos="2171700" algn="l"/>
                <a:tab pos="2895600" algn="l"/>
                <a:tab pos="3619500" algn="l"/>
                <a:tab pos="4343400" algn="l"/>
              </a:tabLst>
              <a:defRPr/>
            </a:pPr>
            <a:r>
              <a:rPr lang="en-US" sz="1600" i="1" dirty="0" smtClean="0">
                <a:solidFill>
                  <a:schemeClr val="accent6">
                    <a:lumMod val="75000"/>
                  </a:schemeClr>
                </a:solidFill>
              </a:rPr>
              <a:t>jeffrey@seconsortium.com</a:t>
            </a:r>
            <a:endParaRPr lang="en-US" sz="1600" i="1" dirty="0" smtClean="0">
              <a:solidFill>
                <a:schemeClr val="accent6">
                  <a:lumMod val="75000"/>
                </a:schemeClr>
              </a:solidFill>
              <a:hlinkClick r:id="rId5"/>
            </a:endParaRPr>
          </a:p>
          <a:p>
            <a:pPr marL="0" indent="0" algn="ctr" eaLnBrk="1">
              <a:spcAft>
                <a:spcPct val="0"/>
              </a:spcAft>
              <a:buFont typeface="Times New Roman" pitchFamily="18" charset="0"/>
              <a:buNone/>
              <a:tabLst>
                <a:tab pos="723900" algn="l"/>
                <a:tab pos="1447800" algn="l"/>
                <a:tab pos="2171700" algn="l"/>
                <a:tab pos="2895600" algn="l"/>
                <a:tab pos="3619500" algn="l"/>
                <a:tab pos="4343400" algn="l"/>
              </a:tabLst>
              <a:defRPr/>
            </a:pPr>
            <a:endParaRPr lang="en-US" sz="1600" dirty="0"/>
          </a:p>
          <a:p>
            <a:pPr marL="0" indent="0" algn="ctr" eaLnBrk="1">
              <a:spcAft>
                <a:spcPct val="0"/>
              </a:spcAft>
              <a:buFont typeface="Times New Roman" pitchFamily="18" charset="0"/>
              <a:buNone/>
              <a:tabLst>
                <a:tab pos="723900" algn="l"/>
                <a:tab pos="1447800" algn="l"/>
                <a:tab pos="2171700" algn="l"/>
                <a:tab pos="2895600" algn="l"/>
                <a:tab pos="3619500" algn="l"/>
                <a:tab pos="4343400" algn="l"/>
              </a:tabLst>
              <a:defRPr/>
            </a:pPr>
            <a:endParaRPr lang="en-US" sz="1600"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080625" cy="755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Subtitle 2"/>
          <p:cNvSpPr>
            <a:spLocks/>
          </p:cNvSpPr>
          <p:nvPr/>
        </p:nvSpPr>
        <p:spPr bwMode="auto">
          <a:xfrm>
            <a:off x="1344613" y="336550"/>
            <a:ext cx="7056437" cy="117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794" tIns="50397" rIns="100794" bIns="50397"/>
          <a:lstStyle/>
          <a:p>
            <a:pPr algn="ctr">
              <a:spcBef>
                <a:spcPct val="20000"/>
              </a:spcBef>
              <a:buFont typeface="Arial" charset="0"/>
              <a:buNone/>
            </a:pPr>
            <a:r>
              <a:rPr lang="en-US" sz="4000" dirty="0">
                <a:solidFill>
                  <a:srgbClr val="F2F2F2"/>
                </a:solidFill>
                <a:latin typeface="Bodoni MT Condensed" pitchFamily="18" charset="0"/>
              </a:rPr>
              <a:t>Proposed Features of MWD</a:t>
            </a:r>
          </a:p>
          <a:p>
            <a:pPr algn="ctr">
              <a:spcBef>
                <a:spcPct val="20000"/>
              </a:spcBef>
              <a:buFont typeface="Arial" charset="0"/>
              <a:buNone/>
            </a:pPr>
            <a:r>
              <a:rPr lang="en-US" dirty="0">
                <a:solidFill>
                  <a:schemeClr val="bg1"/>
                </a:solidFill>
              </a:rPr>
              <a:t>End-to-End Life Cycle Amenities some example</a:t>
            </a:r>
          </a:p>
        </p:txBody>
      </p:sp>
      <p:sp>
        <p:nvSpPr>
          <p:cNvPr id="11269" name="Title 1"/>
          <p:cNvSpPr>
            <a:spLocks/>
          </p:cNvSpPr>
          <p:nvPr/>
        </p:nvSpPr>
        <p:spPr bwMode="auto">
          <a:xfrm>
            <a:off x="4872038" y="2771775"/>
            <a:ext cx="4872037" cy="445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794" tIns="50397" rIns="100794" bIns="50397" anchor="ctr"/>
          <a:lstStyle/>
          <a:p>
            <a:pPr>
              <a:spcBef>
                <a:spcPts val="663"/>
              </a:spcBef>
            </a:pPr>
            <a:endParaRPr lang="en-CA" sz="1500" i="1">
              <a:solidFill>
                <a:srgbClr val="4F6228"/>
              </a:solidFill>
            </a:endParaRPr>
          </a:p>
        </p:txBody>
      </p:sp>
      <p:sp>
        <p:nvSpPr>
          <p:cNvPr id="11270" name="Title 1"/>
          <p:cNvSpPr>
            <a:spLocks/>
          </p:cNvSpPr>
          <p:nvPr/>
        </p:nvSpPr>
        <p:spPr bwMode="auto">
          <a:xfrm>
            <a:off x="188357" y="2456826"/>
            <a:ext cx="5760640" cy="445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794" tIns="50397" rIns="100794" bIns="50397" anchor="ctr"/>
          <a:lstStyle/>
          <a:p>
            <a:r>
              <a:rPr lang="en-US" sz="1400" b="1" dirty="0"/>
              <a:t>Our proposed features for our wellness condo owners as a wholistic lifecycle. </a:t>
            </a:r>
          </a:p>
          <a:p>
            <a:endParaRPr lang="en-US" sz="1400" b="1" dirty="0"/>
          </a:p>
          <a:p>
            <a:r>
              <a:rPr lang="en-US" sz="1400" b="1" dirty="0"/>
              <a:t>Examples: </a:t>
            </a:r>
          </a:p>
          <a:p>
            <a:endParaRPr lang="en-US" sz="1400" b="1" dirty="0"/>
          </a:p>
          <a:p>
            <a:pPr marL="285750" indent="-285750">
              <a:buFont typeface="Wingdings" pitchFamily="2" charset="2"/>
              <a:buChar char="v"/>
            </a:pPr>
            <a:r>
              <a:rPr lang="en-US" sz="1400" b="1" dirty="0"/>
              <a:t>What is firescape staircase that is eco-friendly exercise area?</a:t>
            </a:r>
            <a:br>
              <a:rPr lang="en-US" sz="1400" b="1" dirty="0"/>
            </a:br>
            <a:endParaRPr lang="en-US" sz="1400" b="1" dirty="0"/>
          </a:p>
          <a:p>
            <a:pPr marL="285750" indent="-285750">
              <a:buFont typeface="Wingdings" pitchFamily="2" charset="2"/>
              <a:buChar char="v"/>
            </a:pPr>
            <a:r>
              <a:rPr lang="en-US" sz="1400" b="1" dirty="0"/>
              <a:t>What is three generation living?</a:t>
            </a:r>
            <a:br>
              <a:rPr lang="en-US" sz="1400" b="1" dirty="0"/>
            </a:br>
            <a:endParaRPr lang="en-US" sz="1400" b="1" dirty="0"/>
          </a:p>
          <a:p>
            <a:pPr marL="285750" indent="-285750">
              <a:buFont typeface="Wingdings" pitchFamily="2" charset="2"/>
              <a:buChar char="v"/>
            </a:pPr>
            <a:r>
              <a:rPr lang="en-US" sz="1400" b="1" dirty="0"/>
              <a:t>What is day care saving per annum for a family $ 25,000 pa? </a:t>
            </a:r>
            <a:br>
              <a:rPr lang="en-US" sz="1400" b="1" dirty="0"/>
            </a:br>
            <a:endParaRPr lang="en-US" sz="1400" b="1" dirty="0"/>
          </a:p>
          <a:p>
            <a:pPr marL="285750" indent="-285750">
              <a:buFont typeface="Wingdings" pitchFamily="2" charset="2"/>
              <a:buChar char="v"/>
            </a:pPr>
            <a:r>
              <a:rPr lang="en-US" sz="1400" b="1" dirty="0"/>
              <a:t>What is organic farming 1 acres land for organic food to grow and barter? </a:t>
            </a:r>
            <a:br>
              <a:rPr lang="en-US" sz="1400" b="1" dirty="0"/>
            </a:br>
            <a:endParaRPr lang="en-US" sz="1400" b="1" dirty="0"/>
          </a:p>
          <a:p>
            <a:pPr marL="285750" indent="-285750">
              <a:buFont typeface="Wingdings" pitchFamily="2" charset="2"/>
              <a:buChar char="v"/>
            </a:pPr>
            <a:r>
              <a:rPr lang="en-US" sz="1400" b="1" dirty="0"/>
              <a:t>What is internet home base business? </a:t>
            </a:r>
            <a:br>
              <a:rPr lang="en-US" sz="1400" b="1" dirty="0"/>
            </a:br>
            <a:endParaRPr lang="en-US" sz="1400" b="1" dirty="0"/>
          </a:p>
          <a:p>
            <a:pPr marL="285750" indent="-285750">
              <a:buFont typeface="Wingdings" pitchFamily="2" charset="2"/>
              <a:buChar char="v"/>
            </a:pPr>
            <a:r>
              <a:rPr lang="en-US" sz="1400" b="1" dirty="0"/>
              <a:t>What is new consumer goods endorsement by </a:t>
            </a:r>
            <a:br>
              <a:rPr lang="en-US" sz="1400" b="1" dirty="0"/>
            </a:br>
            <a:r>
              <a:rPr lang="en-US" sz="1400" b="1" dirty="0"/>
              <a:t>collective power of MWD residents? </a:t>
            </a:r>
            <a:br>
              <a:rPr lang="en-US" sz="1400" b="1" dirty="0"/>
            </a:br>
            <a:endParaRPr lang="en-US" sz="1400" b="1" dirty="0"/>
          </a:p>
          <a:p>
            <a:pPr marL="285750" indent="-285750">
              <a:buFont typeface="Wingdings" pitchFamily="2" charset="2"/>
              <a:buChar char="v"/>
            </a:pPr>
            <a:r>
              <a:rPr lang="en-US" sz="1400" b="1" dirty="0"/>
              <a:t>What is free TICC membership?</a:t>
            </a:r>
            <a:br>
              <a:rPr lang="en-US" sz="1400" b="1" dirty="0"/>
            </a:br>
            <a:endParaRPr lang="en-US" sz="1400" b="1" dirty="0"/>
          </a:p>
          <a:p>
            <a:pPr marL="285750" indent="-285750">
              <a:buFont typeface="Wingdings" pitchFamily="2" charset="2"/>
              <a:buChar char="v"/>
            </a:pPr>
            <a:r>
              <a:rPr lang="en-US" sz="1400" b="1" dirty="0"/>
              <a:t>What is live, work, learn wellness and play?</a:t>
            </a:r>
            <a:endParaRPr lang="en-US" sz="1400" dirty="0"/>
          </a:p>
          <a:p>
            <a:pPr>
              <a:spcBef>
                <a:spcPts val="663"/>
              </a:spcBef>
            </a:pPr>
            <a:endParaRPr lang="en-US" sz="1400" dirty="0"/>
          </a:p>
        </p:txBody>
      </p:sp>
      <p:pic>
        <p:nvPicPr>
          <p:cNvPr id="11271"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84925" y="3087064"/>
            <a:ext cx="2603500" cy="319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1800" y="0"/>
            <a:ext cx="10080625" cy="755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Subtitle 2"/>
          <p:cNvSpPr>
            <a:spLocks/>
          </p:cNvSpPr>
          <p:nvPr/>
        </p:nvSpPr>
        <p:spPr bwMode="auto">
          <a:xfrm>
            <a:off x="1344613" y="336550"/>
            <a:ext cx="7056437" cy="117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794" tIns="50397" rIns="100794" bIns="50397"/>
          <a:lstStyle/>
          <a:p>
            <a:pPr algn="ctr">
              <a:spcBef>
                <a:spcPct val="20000"/>
              </a:spcBef>
              <a:buFont typeface="Arial" charset="0"/>
              <a:buNone/>
            </a:pPr>
            <a:r>
              <a:rPr lang="en-US" sz="4900">
                <a:solidFill>
                  <a:srgbClr val="F2F2F2"/>
                </a:solidFill>
                <a:latin typeface="Bodoni MT Condensed" pitchFamily="18" charset="0"/>
              </a:rPr>
              <a:t>What is our Social Partnership</a:t>
            </a:r>
          </a:p>
        </p:txBody>
      </p:sp>
      <p:sp>
        <p:nvSpPr>
          <p:cNvPr id="12293" name="Title 1"/>
          <p:cNvSpPr>
            <a:spLocks/>
          </p:cNvSpPr>
          <p:nvPr/>
        </p:nvSpPr>
        <p:spPr bwMode="auto">
          <a:xfrm>
            <a:off x="4872038" y="2771775"/>
            <a:ext cx="4872037" cy="445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794" tIns="50397" rIns="100794" bIns="50397" anchor="ctr"/>
          <a:lstStyle/>
          <a:p>
            <a:pPr>
              <a:spcBef>
                <a:spcPts val="663"/>
              </a:spcBef>
            </a:pPr>
            <a:endParaRPr lang="en-CA" sz="1500" i="1">
              <a:solidFill>
                <a:srgbClr val="4F6228"/>
              </a:solidFill>
            </a:endParaRPr>
          </a:p>
        </p:txBody>
      </p:sp>
      <p:sp>
        <p:nvSpPr>
          <p:cNvPr id="12294" name="Title 1"/>
          <p:cNvSpPr>
            <a:spLocks/>
          </p:cNvSpPr>
          <p:nvPr/>
        </p:nvSpPr>
        <p:spPr bwMode="auto">
          <a:xfrm>
            <a:off x="503238" y="2771775"/>
            <a:ext cx="9074150" cy="445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794" tIns="50397" rIns="100794" bIns="50397" anchor="ctr"/>
          <a:lstStyle/>
          <a:p>
            <a:pPr>
              <a:spcBef>
                <a:spcPts val="663"/>
              </a:spcBef>
              <a:buFontTx/>
              <a:buChar char="•"/>
            </a:pPr>
            <a:r>
              <a:rPr lang="en-US" sz="3200" dirty="0">
                <a:latin typeface="Baskerville Old Face" pitchFamily="18" charset="0"/>
              </a:rPr>
              <a:t>Jeffrey Lam attached for 8 year – learning </a:t>
            </a:r>
          </a:p>
          <a:p>
            <a:pPr>
              <a:spcBef>
                <a:spcPts val="663"/>
              </a:spcBef>
              <a:buFontTx/>
              <a:buChar char="•"/>
            </a:pPr>
            <a:r>
              <a:rPr lang="en-US" sz="3200" dirty="0">
                <a:latin typeface="Baskerville Old Face" pitchFamily="18" charset="0"/>
              </a:rPr>
              <a:t>York University – New Campus</a:t>
            </a:r>
          </a:p>
          <a:p>
            <a:pPr>
              <a:spcBef>
                <a:spcPts val="663"/>
              </a:spcBef>
              <a:buFontTx/>
              <a:buChar char="•"/>
            </a:pPr>
            <a:r>
              <a:rPr lang="en-US" sz="3200" dirty="0">
                <a:latin typeface="Baskerville Old Face" pitchFamily="18" charset="0"/>
              </a:rPr>
              <a:t>Markham Stouffville Hospital – Donation </a:t>
            </a:r>
          </a:p>
          <a:p>
            <a:pPr>
              <a:spcBef>
                <a:spcPts val="663"/>
              </a:spcBef>
              <a:buFontTx/>
              <a:buChar char="•"/>
            </a:pPr>
            <a:r>
              <a:rPr lang="en-US" sz="3200" dirty="0">
                <a:latin typeface="Baskerville Old Face" pitchFamily="18" charset="0"/>
              </a:rPr>
              <a:t>Cornell Ratepayer (Homeowners) Association Empowerment </a:t>
            </a:r>
          </a:p>
          <a:p>
            <a:pPr>
              <a:spcBef>
                <a:spcPts val="663"/>
              </a:spcBef>
              <a:buFontTx/>
              <a:buChar char="•"/>
            </a:pPr>
            <a:endParaRPr lang="en-US" sz="3200" dirty="0">
              <a:latin typeface="Baskerville Old Face" pitchFamily="18" charset="0"/>
            </a:endParaRPr>
          </a:p>
        </p:txBody>
      </p:sp>
      <p:sp>
        <p:nvSpPr>
          <p:cNvPr id="12295" name="Title 1"/>
          <p:cNvSpPr>
            <a:spLocks/>
          </p:cNvSpPr>
          <p:nvPr/>
        </p:nvSpPr>
        <p:spPr bwMode="auto">
          <a:xfrm>
            <a:off x="336550" y="1931988"/>
            <a:ext cx="91567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794" tIns="50397" rIns="100794" bIns="50397" anchor="ctr"/>
          <a:lstStyle/>
          <a:p>
            <a:pPr>
              <a:spcBef>
                <a:spcPts val="663"/>
              </a:spcBef>
            </a:pPr>
            <a:endParaRPr lang="en-US" sz="1500">
              <a:latin typeface="Baskerville Old Face"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137775" cy="755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Subtitle 2"/>
          <p:cNvSpPr>
            <a:spLocks/>
          </p:cNvSpPr>
          <p:nvPr/>
        </p:nvSpPr>
        <p:spPr bwMode="auto">
          <a:xfrm>
            <a:off x="1344613" y="336550"/>
            <a:ext cx="7056437" cy="1174750"/>
          </a:xfrm>
          <a:prstGeom prst="rect">
            <a:avLst/>
          </a:prstGeom>
          <a:noFill/>
          <a:ln w="9525">
            <a:noFill/>
            <a:miter lim="800000"/>
            <a:headEnd/>
            <a:tailEnd/>
          </a:ln>
        </p:spPr>
        <p:txBody>
          <a:bodyPr lIns="100794" tIns="50397" rIns="100794" bIns="50397"/>
          <a:lstStyle/>
          <a:p>
            <a:pPr algn="ctr">
              <a:spcBef>
                <a:spcPct val="20000"/>
              </a:spcBef>
              <a:buFont typeface="Arial" charset="0"/>
              <a:buNone/>
              <a:defRPr/>
            </a:pPr>
            <a:r>
              <a:rPr lang="en-US" sz="4900" dirty="0">
                <a:solidFill>
                  <a:schemeClr val="accent1">
                    <a:lumMod val="50000"/>
                  </a:schemeClr>
                </a:solidFill>
                <a:latin typeface="Bodoni MT Condensed" pitchFamily="18" charset="0"/>
              </a:rPr>
              <a:t>Our Philosophy</a:t>
            </a:r>
          </a:p>
        </p:txBody>
      </p:sp>
      <p:sp>
        <p:nvSpPr>
          <p:cNvPr id="13317" name="Title 1"/>
          <p:cNvSpPr>
            <a:spLocks/>
          </p:cNvSpPr>
          <p:nvPr/>
        </p:nvSpPr>
        <p:spPr bwMode="auto">
          <a:xfrm>
            <a:off x="3779838" y="2435225"/>
            <a:ext cx="4872037" cy="512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794" tIns="50397" rIns="100794" bIns="50397" anchor="ctr"/>
          <a:lstStyle/>
          <a:p>
            <a:pPr>
              <a:spcBef>
                <a:spcPts val="663"/>
              </a:spcBef>
            </a:pPr>
            <a:r>
              <a:rPr lang="en-US" sz="1500">
                <a:latin typeface="Baskerville Old Face" pitchFamily="18" charset="0"/>
              </a:rPr>
              <a:t/>
            </a:r>
            <a:br>
              <a:rPr lang="en-US" sz="1500">
                <a:latin typeface="Baskerville Old Face" pitchFamily="18" charset="0"/>
              </a:rPr>
            </a:br>
            <a:endParaRPr lang="en-US" sz="1500">
              <a:latin typeface="Baskerville Old Face" pitchFamily="18" charset="0"/>
            </a:endParaRPr>
          </a:p>
        </p:txBody>
      </p:sp>
      <p:sp>
        <p:nvSpPr>
          <p:cNvPr id="13318" name="Rectangle 6"/>
          <p:cNvSpPr>
            <a:spLocks noChangeArrowheads="1"/>
          </p:cNvSpPr>
          <p:nvPr/>
        </p:nvSpPr>
        <p:spPr bwMode="auto">
          <a:xfrm>
            <a:off x="287338" y="429558"/>
            <a:ext cx="9505950" cy="6103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0"/>
            <a:endParaRPr lang="en-US" b="1" dirty="0">
              <a:solidFill>
                <a:srgbClr val="003399"/>
              </a:solidFill>
              <a:latin typeface="Verdana" pitchFamily="34" charset="0"/>
            </a:endParaRPr>
          </a:p>
          <a:p>
            <a:pPr algn="ctr" eaLnBrk="0"/>
            <a:endParaRPr lang="en-US" b="1" dirty="0">
              <a:solidFill>
                <a:srgbClr val="003399"/>
              </a:solidFill>
              <a:latin typeface="Verdana" pitchFamily="34" charset="0"/>
            </a:endParaRPr>
          </a:p>
          <a:p>
            <a:pPr algn="ctr" eaLnBrk="0"/>
            <a:endParaRPr lang="en-US" b="1" dirty="0">
              <a:solidFill>
                <a:srgbClr val="003399"/>
              </a:solidFill>
              <a:latin typeface="Verdana" pitchFamily="34" charset="0"/>
            </a:endParaRPr>
          </a:p>
          <a:p>
            <a:pPr algn="ctr" eaLnBrk="0"/>
            <a:endParaRPr lang="en-US" b="1" dirty="0">
              <a:solidFill>
                <a:srgbClr val="003399"/>
              </a:solidFill>
              <a:latin typeface="Verdana" pitchFamily="34" charset="0"/>
            </a:endParaRPr>
          </a:p>
          <a:p>
            <a:pPr algn="ctr" eaLnBrk="0"/>
            <a:r>
              <a:rPr lang="en-US" sz="1800" b="1" dirty="0">
                <a:solidFill>
                  <a:srgbClr val="003399"/>
                </a:solidFill>
                <a:latin typeface="Verdana" pitchFamily="34" charset="0"/>
              </a:rPr>
              <a:t>Wealth allows you the luxury to buy simplicity not complexity ”</a:t>
            </a:r>
          </a:p>
          <a:p>
            <a:pPr algn="ctr" eaLnBrk="0"/>
            <a:r>
              <a:rPr lang="en-US" sz="1800" b="1" dirty="0">
                <a:solidFill>
                  <a:srgbClr val="003399"/>
                </a:solidFill>
                <a:latin typeface="Verdana" pitchFamily="34" charset="0"/>
              </a:rPr>
              <a:t> -</a:t>
            </a:r>
          </a:p>
          <a:p>
            <a:pPr algn="ctr" eaLnBrk="0"/>
            <a:r>
              <a:rPr lang="en-US" sz="1800" b="1" dirty="0">
                <a:solidFill>
                  <a:srgbClr val="003399"/>
                </a:solidFill>
                <a:latin typeface="Verdana" pitchFamily="34" charset="0"/>
              </a:rPr>
              <a:t>"Wealth is when small efforts produce big socioeconomic results which we can share. Poverty is when big efforts produce small socioeconomic results with nothing to share." </a:t>
            </a:r>
          </a:p>
          <a:p>
            <a:pPr algn="ctr" eaLnBrk="0">
              <a:buFontTx/>
              <a:buChar char="-"/>
            </a:pPr>
            <a:endParaRPr lang="en-US" sz="1800" b="1" dirty="0">
              <a:solidFill>
                <a:srgbClr val="003399"/>
              </a:solidFill>
              <a:latin typeface="Verdana" pitchFamily="34" charset="0"/>
            </a:endParaRPr>
          </a:p>
          <a:p>
            <a:pPr algn="ctr" eaLnBrk="0"/>
            <a:r>
              <a:rPr lang="en-US" sz="1800" b="1" dirty="0">
                <a:solidFill>
                  <a:srgbClr val="003399"/>
                </a:solidFill>
                <a:latin typeface="Verdana" pitchFamily="34" charset="0"/>
              </a:rPr>
              <a:t>judge a person's sincerity and honesty by his intellectual capacity</a:t>
            </a:r>
          </a:p>
          <a:p>
            <a:pPr algn="ctr" eaLnBrk="0"/>
            <a:endParaRPr lang="en-US" sz="1800" b="1" dirty="0">
              <a:solidFill>
                <a:srgbClr val="003399"/>
              </a:solidFill>
              <a:latin typeface="Verdana" pitchFamily="34" charset="0"/>
            </a:endParaRPr>
          </a:p>
          <a:p>
            <a:pPr algn="ctr" eaLnBrk="0"/>
            <a:r>
              <a:rPr lang="en-US" sz="1800" b="1" dirty="0">
                <a:solidFill>
                  <a:srgbClr val="003399"/>
                </a:solidFill>
                <a:latin typeface="Verdana" pitchFamily="34" charset="0"/>
              </a:rPr>
              <a:t>Learn to make millionaire to build a billionaire dollar enterprise </a:t>
            </a:r>
          </a:p>
          <a:p>
            <a:pPr algn="ctr" eaLnBrk="0"/>
            <a:endParaRPr lang="en-US" sz="1800" b="1" dirty="0">
              <a:solidFill>
                <a:srgbClr val="003399"/>
              </a:solidFill>
              <a:latin typeface="Verdana" pitchFamily="34" charset="0"/>
            </a:endParaRPr>
          </a:p>
          <a:p>
            <a:pPr algn="ctr" eaLnBrk="0"/>
            <a:r>
              <a:rPr lang="en-US" sz="1800" b="1" dirty="0">
                <a:solidFill>
                  <a:srgbClr val="003399"/>
                </a:solidFill>
                <a:latin typeface="Verdana" pitchFamily="34" charset="0"/>
              </a:rPr>
              <a:t>Do you know profits come in many shape and sizes? Do you know how to measure social profits with community involvement  </a:t>
            </a:r>
          </a:p>
          <a:p>
            <a:pPr algn="ctr" eaLnBrk="0"/>
            <a:endParaRPr lang="en-US" sz="1800" b="1" dirty="0">
              <a:solidFill>
                <a:srgbClr val="003399"/>
              </a:solidFill>
              <a:latin typeface="Verdana" pitchFamily="34" charset="0"/>
            </a:endParaRPr>
          </a:p>
          <a:p>
            <a:pPr algn="ctr" eaLnBrk="0"/>
            <a:r>
              <a:rPr lang="en-US" sz="1800" b="1" dirty="0">
                <a:solidFill>
                  <a:srgbClr val="003399"/>
                </a:solidFill>
                <a:latin typeface="Verdana" pitchFamily="34" charset="0"/>
              </a:rPr>
              <a:t>Share your knowledge. It's a way to achieve immortality</a:t>
            </a:r>
            <a:endParaRPr lang="en-US" b="1" dirty="0">
              <a:solidFill>
                <a:srgbClr val="003399"/>
              </a:solidFill>
              <a:latin typeface="Verdana" pitchFamily="34" charset="0"/>
            </a:endParaRPr>
          </a:p>
          <a:p>
            <a:pPr algn="ctr" eaLnBrk="0">
              <a:buFontTx/>
              <a:buChar char="-"/>
            </a:pPr>
            <a:endParaRPr lang="en-US" b="1" dirty="0">
              <a:solidFill>
                <a:srgbClr val="003399"/>
              </a:solidFill>
              <a:latin typeface="Verdana" pitchFamily="34" charset="0"/>
            </a:endParaRPr>
          </a:p>
          <a:p>
            <a:pPr algn="ctr" eaLnBrk="0"/>
            <a:r>
              <a:rPr lang="en-US" b="1" dirty="0">
                <a:solidFill>
                  <a:srgbClr val="003399"/>
                </a:solidFill>
                <a:latin typeface="Verdana" pitchFamily="34" charset="0"/>
              </a:rPr>
              <a:t>SEC Team and Shroff Family</a:t>
            </a:r>
          </a:p>
          <a:p>
            <a:pPr algn="ctr" eaLnBrk="0">
              <a:buFontTx/>
              <a:buChar char="-"/>
            </a:pPr>
            <a:endParaRPr lang="en-US" b="1" dirty="0">
              <a:solidFill>
                <a:srgbClr val="003399"/>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cstate="print"/>
          <a:srcRect/>
          <a:stretch>
            <a:fillRect/>
          </a:stretch>
        </p:blipFill>
        <p:spPr bwMode="auto">
          <a:xfrm>
            <a:off x="0" y="0"/>
            <a:ext cx="10080625" cy="7559675"/>
          </a:xfrm>
          <a:prstGeom prst="rect">
            <a:avLst/>
          </a:prstGeom>
          <a:noFill/>
          <a:ln w="9525">
            <a:noFill/>
            <a:miter lim="800000"/>
            <a:headEnd/>
            <a:tailEnd/>
          </a:ln>
          <a:effectLst>
            <a:outerShdw blurRad="50800" dist="50800" dir="5400000" algn="ctr" rotWithShape="0">
              <a:srgbClr val="000000"/>
            </a:outerShdw>
          </a:effectLst>
        </p:spPr>
      </p:pic>
      <p:sp>
        <p:nvSpPr>
          <p:cNvPr id="14339" name="Text Box 2"/>
          <p:cNvSpPr txBox="1">
            <a:spLocks noChangeArrowheads="1"/>
          </p:cNvSpPr>
          <p:nvPr/>
        </p:nvSpPr>
        <p:spPr bwMode="auto">
          <a:xfrm>
            <a:off x="2303463" y="5075238"/>
            <a:ext cx="5040312"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12347" rIns="0" bIns="0" anchor="ctr"/>
          <a:lstStyle>
            <a:lvl1pPr eaLnBrk="0">
              <a:tabLst>
                <a:tab pos="723900" algn="l"/>
                <a:tab pos="1447800" algn="l"/>
                <a:tab pos="2171700" algn="l"/>
                <a:tab pos="2895600" algn="l"/>
                <a:tab pos="3619500" algn="l"/>
                <a:tab pos="4343400" algn="l"/>
              </a:tabLst>
              <a:defRPr sz="2400">
                <a:solidFill>
                  <a:schemeClr val="tx1"/>
                </a:solidFill>
                <a:latin typeface="Arial" charset="0"/>
                <a:ea typeface="Arial Unicode MS" pitchFamily="34" charset="-128"/>
                <a:cs typeface="Arial Unicode MS" pitchFamily="34" charset="-128"/>
              </a:defRPr>
            </a:lvl1pPr>
            <a:lvl2pPr eaLnBrk="0">
              <a:tabLst>
                <a:tab pos="723900" algn="l"/>
                <a:tab pos="1447800" algn="l"/>
                <a:tab pos="2171700" algn="l"/>
                <a:tab pos="2895600" algn="l"/>
                <a:tab pos="3619500" algn="l"/>
                <a:tab pos="4343400" algn="l"/>
              </a:tabLst>
              <a:defRPr sz="2400">
                <a:solidFill>
                  <a:schemeClr val="tx1"/>
                </a:solidFill>
                <a:latin typeface="Arial" charset="0"/>
                <a:ea typeface="Arial Unicode MS" pitchFamily="34" charset="-128"/>
                <a:cs typeface="Arial Unicode MS" pitchFamily="34" charset="-128"/>
              </a:defRPr>
            </a:lvl2pPr>
            <a:lvl3pPr eaLnBrk="0">
              <a:tabLst>
                <a:tab pos="723900" algn="l"/>
                <a:tab pos="1447800" algn="l"/>
                <a:tab pos="2171700" algn="l"/>
                <a:tab pos="2895600" algn="l"/>
                <a:tab pos="3619500" algn="l"/>
                <a:tab pos="4343400" algn="l"/>
              </a:tabLst>
              <a:defRPr sz="2400">
                <a:solidFill>
                  <a:schemeClr val="tx1"/>
                </a:solidFill>
                <a:latin typeface="Arial" charset="0"/>
                <a:ea typeface="Arial Unicode MS" pitchFamily="34" charset="-128"/>
                <a:cs typeface="Arial Unicode MS" pitchFamily="34" charset="-128"/>
              </a:defRPr>
            </a:lvl3pPr>
            <a:lvl4pPr eaLnBrk="0">
              <a:tabLst>
                <a:tab pos="723900" algn="l"/>
                <a:tab pos="1447800" algn="l"/>
                <a:tab pos="2171700" algn="l"/>
                <a:tab pos="2895600" algn="l"/>
                <a:tab pos="3619500" algn="l"/>
                <a:tab pos="4343400" algn="l"/>
              </a:tabLst>
              <a:defRPr sz="2400">
                <a:solidFill>
                  <a:schemeClr val="tx1"/>
                </a:solidFill>
                <a:latin typeface="Arial" charset="0"/>
                <a:ea typeface="Arial Unicode MS" pitchFamily="34" charset="-128"/>
                <a:cs typeface="Arial Unicode MS" pitchFamily="34" charset="-128"/>
              </a:defRPr>
            </a:lvl4pPr>
            <a:lvl5pPr eaLnBrk="0">
              <a:tabLst>
                <a:tab pos="723900" algn="l"/>
                <a:tab pos="1447800" algn="l"/>
                <a:tab pos="2171700" algn="l"/>
                <a:tab pos="2895600" algn="l"/>
                <a:tab pos="3619500" algn="l"/>
                <a:tab pos="4343400" algn="l"/>
              </a:tabLst>
              <a:defRPr sz="2400">
                <a:solidFill>
                  <a:schemeClr val="tx1"/>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Lst>
              <a:defRPr sz="2400">
                <a:solidFill>
                  <a:schemeClr val="tx1"/>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Lst>
              <a:defRPr sz="2400">
                <a:solidFill>
                  <a:schemeClr val="tx1"/>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Lst>
              <a:defRPr sz="2400">
                <a:solidFill>
                  <a:schemeClr val="tx1"/>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Lst>
              <a:defRPr sz="2400">
                <a:solidFill>
                  <a:schemeClr val="tx1"/>
                </a:solidFill>
                <a:latin typeface="Arial" charset="0"/>
                <a:ea typeface="Arial Unicode MS" pitchFamily="34" charset="-128"/>
                <a:cs typeface="Arial Unicode MS" pitchFamily="34" charset="-128"/>
              </a:defRPr>
            </a:lvl9pPr>
          </a:lstStyle>
          <a:p>
            <a:pPr algn="ctr" eaLnBrk="1"/>
            <a:endParaRPr lang="en-US" sz="400">
              <a:solidFill>
                <a:srgbClr val="000080"/>
              </a:solidFill>
            </a:endParaRPr>
          </a:p>
        </p:txBody>
      </p:sp>
      <p:pic>
        <p:nvPicPr>
          <p:cNvPr id="1434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71988" y="488950"/>
            <a:ext cx="1000125"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4341" name="Text Box 1"/>
          <p:cNvSpPr txBox="1">
            <a:spLocks noChangeArrowheads="1"/>
          </p:cNvSpPr>
          <p:nvPr/>
        </p:nvSpPr>
        <p:spPr bwMode="auto">
          <a:xfrm>
            <a:off x="329640" y="2267298"/>
            <a:ext cx="9289031" cy="5615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52920" rIns="0" bIns="0" anchor="ctr"/>
          <a:lstStyle/>
          <a:p>
            <a:r>
              <a:rPr lang="en-US" sz="1000" b="1" dirty="0">
                <a:solidFill>
                  <a:srgbClr val="C00000"/>
                </a:solidFill>
              </a:rPr>
              <a:t>Q</a:t>
            </a:r>
          </a:p>
          <a:p>
            <a:endParaRPr lang="en-US" sz="1000" b="1" dirty="0">
              <a:solidFill>
                <a:srgbClr val="C00000"/>
              </a:solidFill>
            </a:endParaRPr>
          </a:p>
          <a:p>
            <a:endParaRPr lang="en-US" sz="1000" b="1" dirty="0">
              <a:solidFill>
                <a:srgbClr val="C00000"/>
              </a:solidFill>
            </a:endParaRPr>
          </a:p>
          <a:p>
            <a:endParaRPr lang="en-US" sz="1000" b="1" dirty="0">
              <a:solidFill>
                <a:srgbClr val="C00000"/>
              </a:solidFill>
            </a:endParaRPr>
          </a:p>
          <a:p>
            <a:endParaRPr lang="en-US" sz="1000" b="1" dirty="0">
              <a:solidFill>
                <a:srgbClr val="C00000"/>
              </a:solidFill>
            </a:endParaRPr>
          </a:p>
          <a:p>
            <a:r>
              <a:rPr lang="en-US" sz="1600" b="1" dirty="0">
                <a:solidFill>
                  <a:srgbClr val="C00000"/>
                </a:solidFill>
              </a:rPr>
              <a:t>Q &amp; A </a:t>
            </a:r>
          </a:p>
          <a:p>
            <a:endParaRPr lang="en-US" sz="1400" b="1" dirty="0">
              <a:solidFill>
                <a:srgbClr val="C00000"/>
              </a:solidFill>
            </a:endParaRPr>
          </a:p>
          <a:p>
            <a:r>
              <a:rPr lang="en-US" sz="1400" b="1" dirty="0"/>
              <a:t>We need more grandmothers in court !!!</a:t>
            </a:r>
          </a:p>
          <a:p>
            <a:endParaRPr lang="en-US" sz="1400" dirty="0"/>
          </a:p>
          <a:p>
            <a:r>
              <a:rPr lang="en-US" sz="1400" b="1" dirty="0"/>
              <a:t>Why Lawyers should never ask a witness a question if they aren't prepared for the answer.......</a:t>
            </a:r>
          </a:p>
          <a:p>
            <a:endParaRPr lang="en-US" sz="1400" b="1" dirty="0"/>
          </a:p>
          <a:p>
            <a:r>
              <a:rPr lang="en-US" sz="1400" b="1" dirty="0"/>
              <a:t>In a trial, a Southern small town prosecuting attorney called his first witness to the stand ... a grand motherly, elderly woman.   He approached her and asked, "Mrs. Jones, do you know me?" </a:t>
            </a:r>
          </a:p>
          <a:p>
            <a:endParaRPr lang="en-US" sz="1400" b="1" dirty="0"/>
          </a:p>
          <a:p>
            <a:r>
              <a:rPr lang="en-US" sz="1400" b="1" dirty="0"/>
              <a:t>She responded, "Why, yes I do know you, Mr. Williams. I've known you since you were a young boy, and frankly, you've been a big disappointment to me. You lie, you cheat on your wife, you manipulate people and talk about them behind their backs. You think you're a big shot when you haven't the brains to realize you never will amount to anything more than a two-bit paper pusher.  Yes, I know you.“</a:t>
            </a:r>
          </a:p>
          <a:p>
            <a:endParaRPr lang="en-US" sz="1400" b="1" dirty="0"/>
          </a:p>
          <a:p>
            <a:r>
              <a:rPr lang="en-US" sz="1400" b="1" dirty="0"/>
              <a:t>The Lawyer was stunned. Not knowing what else to do, he pointed across the room and asked, "Mrs. Jones, do you know the defense attorney?"</a:t>
            </a:r>
          </a:p>
          <a:p>
            <a:r>
              <a:rPr lang="en-US" sz="1400" b="1" dirty="0"/>
              <a:t>She again replied, "Why yes, I do. I've known Mr. Bradley since he was a </a:t>
            </a:r>
            <a:br>
              <a:rPr lang="en-US" sz="1400" b="1" dirty="0"/>
            </a:br>
            <a:r>
              <a:rPr lang="en-US" sz="1400" b="1" dirty="0"/>
              <a:t>youngster too. He's lazy, bigoted, and he has a drinking problem. He can't build a normal relationship with anyone and his law practice is one of the worst in the entire state. Not to mention he cheated on his wife with three different women, one of them was your wife. Yes, I know him." The defense attorney almost died.</a:t>
            </a:r>
          </a:p>
          <a:p>
            <a:endParaRPr lang="en-US" sz="1400" b="1" dirty="0"/>
          </a:p>
          <a:p>
            <a:r>
              <a:rPr lang="en-US" sz="1400" b="1" dirty="0"/>
              <a:t>The judge asked both counselors to approach the bench, and in a very quiet voice, said: "If either of you bastards asks her if she knows me, I'll throw your sorry asses in jail for contempt</a:t>
            </a:r>
            <a:r>
              <a:rPr lang="en-US" sz="1200" b="1" dirty="0"/>
              <a:t>."</a:t>
            </a:r>
          </a:p>
          <a:p>
            <a:pPr algn="ctr"/>
            <a:endParaRPr lang="en-US" sz="5400" b="1" dirty="0">
              <a:solidFill>
                <a:srgbClr val="C00000"/>
              </a:solidFill>
            </a:endParaRPr>
          </a:p>
          <a:p>
            <a:pPr algn="ctr"/>
            <a:endParaRPr lang="en-US" b="1" dirty="0">
              <a:solidFill>
                <a:srgbClr val="4C1900"/>
              </a:solidFill>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137775" cy="755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ext Box 2"/>
          <p:cNvSpPr txBox="1">
            <a:spLocks noChangeArrowheads="1"/>
          </p:cNvSpPr>
          <p:nvPr/>
        </p:nvSpPr>
        <p:spPr bwMode="auto">
          <a:xfrm>
            <a:off x="-1429" y="2123653"/>
            <a:ext cx="10113839" cy="1147566"/>
          </a:xfrm>
          <a:prstGeom prst="rect">
            <a:avLst/>
          </a:prstGeom>
          <a:solidFill>
            <a:schemeClr val="accent2">
              <a:alpha val="60000"/>
            </a:schemeClr>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lIns="90000" tIns="80280" rIns="90000" bIns="45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buFont typeface="Times New Roman" pitchFamily="16" charset="0"/>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endParaRPr lang="de-DE" sz="2800" b="1" dirty="0">
              <a:ln/>
              <a:solidFill>
                <a:schemeClr val="accent3"/>
              </a:solidFill>
              <a:latin typeface="Lucida Calligraphy" pitchFamily="66" charset="0"/>
            </a:endParaRPr>
          </a:p>
          <a:p>
            <a:pPr algn="ctr">
              <a:buFont typeface="Times New Roman" pitchFamily="16" charset="0"/>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de-DE" sz="2800" b="1" dirty="0">
                <a:ln/>
                <a:solidFill>
                  <a:schemeClr val="accent3"/>
                </a:solidFill>
                <a:latin typeface="Lucida Calligraphy" pitchFamily="66" charset="0"/>
                <a:hlinkClick r:id="rId4" action="ppaction://hlinkfile"/>
              </a:rPr>
              <a:t>The Story of the Blind Man</a:t>
            </a:r>
            <a:endParaRPr lang="de-DE" sz="2800" b="1" dirty="0">
              <a:ln/>
              <a:solidFill>
                <a:schemeClr val="accent3"/>
              </a:solidFill>
              <a:latin typeface="Lucida Calligraphy" pitchFamily="66" charset="0"/>
              <a:hlinkClick r:id="rId5"/>
            </a:endParaRPr>
          </a:p>
          <a:p>
            <a:pPr algn="ctr">
              <a:buFont typeface="Times New Roman" pitchFamily="16" charset="0"/>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endParaRPr lang="de-DE" sz="2800" b="1" dirty="0">
              <a:ln/>
              <a:solidFill>
                <a:schemeClr val="accent3"/>
              </a:solidFill>
            </a:endParaRPr>
          </a:p>
        </p:txBody>
      </p:sp>
      <p:sp>
        <p:nvSpPr>
          <p:cNvPr id="4" name="Text Box 2"/>
          <p:cNvSpPr txBox="1">
            <a:spLocks noChangeArrowheads="1"/>
          </p:cNvSpPr>
          <p:nvPr/>
        </p:nvSpPr>
        <p:spPr bwMode="auto">
          <a:xfrm>
            <a:off x="71760" y="3851845"/>
            <a:ext cx="9898062" cy="3238650"/>
          </a:xfrm>
          <a:prstGeom prst="rect">
            <a:avLst/>
          </a:prstGeom>
          <a:noFill/>
          <a:ln w="9525">
            <a:noFill/>
            <a:round/>
            <a:headEnd/>
            <a:tailEnd/>
          </a:ln>
        </p:spPr>
        <p:txBody>
          <a:bodyPr lIns="90000" tIns="80280" rIns="90000" bIns="45000"/>
          <a:lstStyle/>
          <a:p>
            <a:pPr algn="ctr">
              <a:buFont typeface="Times New Roman" pitchFamily="16" charset="0"/>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endParaRPr lang="de-DE" sz="5400" dirty="0">
              <a:ln w="18000">
                <a:solidFill>
                  <a:schemeClr val="accent2">
                    <a:satMod val="140000"/>
                  </a:schemeClr>
                </a:solidFill>
                <a:prstDash val="solid"/>
                <a:miter lim="800000"/>
              </a:ln>
              <a:solidFill>
                <a:srgbClr val="000099"/>
              </a:solidFill>
              <a:effectLst>
                <a:outerShdw blurRad="25500" dist="23000" dir="7020000" algn="tl">
                  <a:srgbClr val="000000">
                    <a:alpha val="50000"/>
                  </a:srgbClr>
                </a:outerShdw>
              </a:effectLst>
              <a:latin typeface="Verdana" pitchFamily="34" charset="0"/>
              <a:ea typeface="Verdana" pitchFamily="34" charset="0"/>
              <a:cs typeface="Verdana" pitchFamily="34" charset="0"/>
            </a:endParaRPr>
          </a:p>
          <a:p>
            <a:pPr algn="ctr">
              <a:buFont typeface="Times New Roman" pitchFamily="16" charset="0"/>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de-DE" sz="4000" b="1" dirty="0">
                <a:ln w="18000">
                  <a:solidFill>
                    <a:schemeClr val="accent2">
                      <a:satMod val="140000"/>
                    </a:schemeClr>
                  </a:solidFill>
                  <a:prstDash val="solid"/>
                  <a:miter lim="800000"/>
                </a:ln>
                <a:solidFill>
                  <a:srgbClr val="000099"/>
                </a:solidFill>
                <a:effectLst>
                  <a:outerShdw blurRad="25500" dist="23000" dir="7020000" algn="tl">
                    <a:srgbClr val="000000">
                      <a:alpha val="50000"/>
                    </a:srgbClr>
                  </a:outerShdw>
                </a:effectLst>
                <a:cs typeface="Arial Unicode MS" charset="0"/>
              </a:rPr>
              <a:t>How We Apply</a:t>
            </a:r>
          </a:p>
          <a:p>
            <a:pPr algn="ctr">
              <a:buFont typeface="Times New Roman" pitchFamily="16" charset="0"/>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de-DE" sz="4000" b="1" dirty="0">
                <a:ln w="18000">
                  <a:solidFill>
                    <a:schemeClr val="accent2">
                      <a:satMod val="140000"/>
                    </a:schemeClr>
                  </a:solidFill>
                  <a:prstDash val="solid"/>
                  <a:miter lim="800000"/>
                </a:ln>
                <a:solidFill>
                  <a:srgbClr val="000099"/>
                </a:solidFill>
                <a:effectLst>
                  <a:outerShdw blurRad="25500" dist="23000" dir="7020000" algn="tl">
                    <a:srgbClr val="000000">
                      <a:alpha val="50000"/>
                    </a:srgbClr>
                  </a:outerShdw>
                </a:effectLst>
                <a:cs typeface="Arial Unicode MS" charset="0"/>
              </a:rPr>
              <a:t>Social Entrepreneurial (SE) Mindset </a:t>
            </a:r>
          </a:p>
          <a:p>
            <a:pPr algn="ctr">
              <a:buFont typeface="Times New Roman" pitchFamily="16" charset="0"/>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de-DE" sz="4000" b="1" dirty="0">
                <a:ln w="18000">
                  <a:solidFill>
                    <a:schemeClr val="accent2">
                      <a:satMod val="140000"/>
                    </a:schemeClr>
                  </a:solidFill>
                  <a:prstDash val="solid"/>
                  <a:miter lim="800000"/>
                </a:ln>
                <a:solidFill>
                  <a:srgbClr val="000099"/>
                </a:solidFill>
                <a:effectLst>
                  <a:outerShdw blurRad="25500" dist="23000" dir="7020000" algn="tl">
                    <a:srgbClr val="000000">
                      <a:alpha val="50000"/>
                    </a:srgbClr>
                  </a:outerShdw>
                </a:effectLst>
                <a:cs typeface="Arial Unicode MS" charset="0"/>
              </a:rPr>
              <a:t>To Originate Wealth</a:t>
            </a:r>
          </a:p>
          <a:p>
            <a:pPr algn="ctr">
              <a:buFont typeface="Times New Roman" pitchFamily="16" charset="0"/>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endParaRPr lang="de-DE" sz="5400" dirty="0">
              <a:ln w="18000">
                <a:solidFill>
                  <a:schemeClr val="accent2">
                    <a:satMod val="140000"/>
                  </a:schemeClr>
                </a:solidFill>
                <a:prstDash val="solid"/>
                <a:miter lim="800000"/>
              </a:ln>
              <a:solidFill>
                <a:srgbClr val="000099"/>
              </a:solidFill>
              <a:effectLst>
                <a:outerShdw blurRad="25500" dist="23000" dir="7020000" algn="tl">
                  <a:srgbClr val="000000">
                    <a:alpha val="50000"/>
                  </a:srgbClr>
                </a:outerShdw>
              </a:effectLst>
              <a:latin typeface="Verdana" pitchFamily="34" charset="0"/>
              <a:ea typeface="Verdana" pitchFamily="34" charset="0"/>
              <a:cs typeface="Verdana" pitchFamily="34" charset="0"/>
            </a:endParaRPr>
          </a:p>
        </p:txBody>
      </p:sp>
      <p:sp>
        <p:nvSpPr>
          <p:cNvPr id="3077" name="Rectangle 1"/>
          <p:cNvSpPr>
            <a:spLocks noGrp="1" noChangeArrowheads="1"/>
          </p:cNvSpPr>
          <p:nvPr>
            <p:ph type="title"/>
          </p:nvPr>
        </p:nvSpPr>
        <p:spPr>
          <a:ln>
            <a:miter lim="800000"/>
          </a:ln>
        </p:spPr>
        <p:txBody>
          <a:bodyPr lIns="100794" tIns="50397" rIns="100794" bIns="50397"/>
          <a:lstStyle/>
          <a:p>
            <a:pPr eaLnBrk="1">
              <a:spcBef>
                <a:spcPct val="20000"/>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z="4900" kern="1200" dirty="0">
                <a:solidFill>
                  <a:schemeClr val="accent1">
                    <a:lumMod val="50000"/>
                  </a:schemeClr>
                </a:solidFill>
                <a:latin typeface="Bodoni MT Condensed" pitchFamily="18" charset="0"/>
              </a:rPr>
              <a:t>Our Scenario</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mph" presetSubtype="0" fill="hold" nodeType="withEffect">
                                  <p:stCondLst>
                                    <p:cond delay="0"/>
                                  </p:stCondLst>
                                  <p:childTnLst>
                                    <p:animScale>
                                      <p:cBhvr>
                                        <p:cTn id="6" dur="2000" fill="hold"/>
                                        <p:tgtEl>
                                          <p:spTgt spid="3075"/>
                                        </p:tgtEl>
                                      </p:cBhvr>
                                      <p:by x="200000" y="200000"/>
                                    </p:animScale>
                                  </p:childTnLst>
                                </p:cTn>
                              </p:par>
                            </p:childTnLst>
                          </p:cTn>
                        </p:par>
                        <p:par>
                          <p:cTn id="7" fill="hold" nodeType="afterGroup">
                            <p:stCondLst>
                              <p:cond delay="2000"/>
                            </p:stCondLst>
                            <p:childTnLst>
                              <p:par>
                                <p:cTn id="8" presetID="9" presetClass="entr" presetSubtype="0" fill="hold" nodeType="after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dissolv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0"/>
            <a:ext cx="10080625" cy="755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52750" y="3363913"/>
            <a:ext cx="4419600" cy="273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1"/>
          <p:cNvSpPr>
            <a:spLocks noGrp="1" noChangeArrowheads="1"/>
          </p:cNvSpPr>
          <p:nvPr>
            <p:ph type="title"/>
          </p:nvPr>
        </p:nvSpPr>
        <p:spPr>
          <a:xfrm>
            <a:off x="503238" y="301625"/>
            <a:ext cx="9070975" cy="1262063"/>
          </a:xfrm>
          <a:ln>
            <a:miter lim="800000"/>
          </a:ln>
        </p:spPr>
        <p:txBody>
          <a:bodyPr lIns="100794" tIns="50397" rIns="100794" bIns="50397"/>
          <a:lstStyle/>
          <a:p>
            <a:pPr eaLnBrk="1">
              <a:spcBef>
                <a:spcPct val="20000"/>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z="4900" kern="1200" dirty="0">
                <a:solidFill>
                  <a:srgbClr val="F2F2F2"/>
                </a:solidFill>
                <a:latin typeface="Bodoni MT Condensed" pitchFamily="18" charset="0"/>
              </a:rPr>
              <a:t>Our Mindset to Structure SE Deals</a:t>
            </a:r>
          </a:p>
        </p:txBody>
      </p:sp>
      <p:sp>
        <p:nvSpPr>
          <p:cNvPr id="4101" name="Text Box 3"/>
          <p:cNvSpPr txBox="1">
            <a:spLocks noChangeArrowheads="1"/>
          </p:cNvSpPr>
          <p:nvPr/>
        </p:nvSpPr>
        <p:spPr bwMode="auto">
          <a:xfrm>
            <a:off x="3884613" y="4941888"/>
            <a:ext cx="180975"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CA"/>
          </a:p>
        </p:txBody>
      </p:sp>
      <p:sp>
        <p:nvSpPr>
          <p:cNvPr id="4102" name="Freeform 4"/>
          <p:cNvSpPr>
            <a:spLocks noChangeArrowheads="1"/>
          </p:cNvSpPr>
          <p:nvPr/>
        </p:nvSpPr>
        <p:spPr bwMode="auto">
          <a:xfrm>
            <a:off x="3559175" y="3825875"/>
            <a:ext cx="2339975" cy="1979613"/>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0 h 21600"/>
              <a:gd name="T12" fmla="*/ 2147483647 w 21600"/>
              <a:gd name="T13" fmla="*/ 2147483647 h 21600"/>
              <a:gd name="T14" fmla="*/ 2147483647 w 21600"/>
              <a:gd name="T15" fmla="*/ 0 h 21600"/>
              <a:gd name="T16" fmla="*/ 2147483647 w 21600"/>
              <a:gd name="T17" fmla="*/ 2147483647 h 21600"/>
              <a:gd name="T18" fmla="*/ 2147483647 w 21600"/>
              <a:gd name="T19" fmla="*/ 2147483647 h 21600"/>
              <a:gd name="T20" fmla="*/ 2147483647 w 21600"/>
              <a:gd name="T21" fmla="*/ 2147483647 h 21600"/>
              <a:gd name="T22" fmla="*/ 2147483647 w 21600"/>
              <a:gd name="T23" fmla="*/ 2147483647 h 21600"/>
              <a:gd name="T24" fmla="*/ 2147483647 w 21600"/>
              <a:gd name="T25" fmla="*/ 2147483647 h 21600"/>
              <a:gd name="T26" fmla="*/ 2147483647 w 21600"/>
              <a:gd name="T27" fmla="*/ 2147483647 h 21600"/>
              <a:gd name="T28" fmla="*/ 2147483647 w 21600"/>
              <a:gd name="T29" fmla="*/ 2147483647 h 21600"/>
              <a:gd name="T30" fmla="*/ 2147483647 w 21600"/>
              <a:gd name="T31" fmla="*/ 2147483647 h 21600"/>
              <a:gd name="T32" fmla="*/ 2147483647 w 21600"/>
              <a:gd name="T33" fmla="*/ 2147483647 h 21600"/>
              <a:gd name="T34" fmla="*/ 2147483647 w 21600"/>
              <a:gd name="T35" fmla="*/ 2147483647 h 21600"/>
              <a:gd name="T36" fmla="*/ 2147483647 w 21600"/>
              <a:gd name="T37" fmla="*/ 2147483647 h 21600"/>
              <a:gd name="T38" fmla="*/ 2147483647 w 21600"/>
              <a:gd name="T39" fmla="*/ 2147483647 h 21600"/>
              <a:gd name="T40" fmla="*/ 2147483647 w 21600"/>
              <a:gd name="T41" fmla="*/ 2147483647 h 21600"/>
              <a:gd name="T42" fmla="*/ 0 w 21600"/>
              <a:gd name="T43" fmla="*/ 2147483647 h 21600"/>
              <a:gd name="T44" fmla="*/ 2147483647 w 21600"/>
              <a:gd name="T45" fmla="*/ 2147483647 h 21600"/>
              <a:gd name="T46" fmla="*/ 2147483647 w 21600"/>
              <a:gd name="T47" fmla="*/ 2147483647 h 21600"/>
              <a:gd name="T48" fmla="*/ 2147483647 w 21600"/>
              <a:gd name="T49" fmla="*/ 2147483647 h 21600"/>
              <a:gd name="T50" fmla="*/ 2147483647 w 21600"/>
              <a:gd name="T51" fmla="*/ 2147483647 h 21600"/>
              <a:gd name="T52" fmla="*/ 2147483647 w 21600"/>
              <a:gd name="T53" fmla="*/ 2147483647 h 21600"/>
              <a:gd name="T54" fmla="*/ 2147483647 w 21600"/>
              <a:gd name="T55" fmla="*/ 2147483647 h 21600"/>
              <a:gd name="T56" fmla="*/ 2147483647 w 21600"/>
              <a:gd name="T57" fmla="*/ 2147483647 h 21600"/>
              <a:gd name="T58" fmla="*/ 2147483647 w 21600"/>
              <a:gd name="T59" fmla="*/ 2147483647 h 21600"/>
              <a:gd name="T60" fmla="*/ 2147483647 w 21600"/>
              <a:gd name="T61" fmla="*/ 2147483647 h 21600"/>
              <a:gd name="T62" fmla="*/ 2147483647 w 21600"/>
              <a:gd name="T63" fmla="*/ 2147483647 h 21600"/>
              <a:gd name="T64" fmla="*/ 2147483647 w 21600"/>
              <a:gd name="T65" fmla="*/ 2147483647 h 21600"/>
              <a:gd name="T66" fmla="*/ 2147483647 w 21600"/>
              <a:gd name="T67" fmla="*/ 2147483647 h 21600"/>
              <a:gd name="T68" fmla="*/ 2147483647 w 21600"/>
              <a:gd name="T69" fmla="*/ 2147483647 h 21600"/>
              <a:gd name="T70" fmla="*/ 2147483647 w 21600"/>
              <a:gd name="T71" fmla="*/ 2147483647 h 21600"/>
              <a:gd name="T72" fmla="*/ 2147483647 w 21600"/>
              <a:gd name="T73" fmla="*/ 2147483647 h 21600"/>
              <a:gd name="T74" fmla="*/ 2147483647 w 21600"/>
              <a:gd name="T75" fmla="*/ 2147483647 h 21600"/>
              <a:gd name="T76" fmla="*/ 2147483647 w 21600"/>
              <a:gd name="T77" fmla="*/ 2147483647 h 21600"/>
              <a:gd name="T78" fmla="*/ 2147483647 w 21600"/>
              <a:gd name="T79" fmla="*/ 2147483647 h 21600"/>
              <a:gd name="T80" fmla="*/ 2147483647 w 21600"/>
              <a:gd name="T81" fmla="*/ 2147483647 h 21600"/>
              <a:gd name="T82" fmla="*/ 2147483647 w 21600"/>
              <a:gd name="T83" fmla="*/ 2147483647 h 21600"/>
              <a:gd name="T84" fmla="*/ 2147483647 w 21600"/>
              <a:gd name="T85" fmla="*/ 2147483647 h 21600"/>
              <a:gd name="T86" fmla="*/ 2147483647 w 21600"/>
              <a:gd name="T87" fmla="*/ 2147483647 h 21600"/>
              <a:gd name="T88" fmla="*/ 2147483647 w 21600"/>
              <a:gd name="T89" fmla="*/ 2147483647 h 2160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3000 w 21600"/>
              <a:gd name="T136" fmla="*/ 3320 h 21600"/>
              <a:gd name="T137" fmla="*/ 17110 w 21600"/>
              <a:gd name="T138" fmla="*/ 17330 h 2160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path>
              <a:path w="21600" h="21600" fill="none">
                <a:moveTo>
                  <a:pt x="1930" y="7160"/>
                </a:moveTo>
                <a:cubicBezTo>
                  <a:pt x="1950" y="7410"/>
                  <a:pt x="2040" y="7690"/>
                  <a:pt x="2090" y="7920"/>
                </a:cubicBezTo>
              </a:path>
              <a:path w="21600" h="21600" fill="none">
                <a:moveTo>
                  <a:pt x="6970" y="2600"/>
                </a:moveTo>
                <a:cubicBezTo>
                  <a:pt x="7200" y="2790"/>
                  <a:pt x="7480" y="3050"/>
                  <a:pt x="7670" y="3310"/>
                </a:cubicBezTo>
              </a:path>
              <a:path w="21600" h="21600" fill="none">
                <a:moveTo>
                  <a:pt x="11210" y="1700"/>
                </a:moveTo>
                <a:cubicBezTo>
                  <a:pt x="11130" y="1910"/>
                  <a:pt x="11080" y="2160"/>
                  <a:pt x="11030" y="2400"/>
                </a:cubicBezTo>
              </a:path>
              <a:path w="21600" h="21600" fill="none">
                <a:moveTo>
                  <a:pt x="14870" y="1160"/>
                </a:moveTo>
                <a:cubicBezTo>
                  <a:pt x="14720" y="1400"/>
                  <a:pt x="14640" y="1720"/>
                  <a:pt x="14540" y="2010"/>
                </a:cubicBezTo>
              </a:path>
              <a:path w="21600" h="21600" fill="none">
                <a:moveTo>
                  <a:pt x="19110" y="2710"/>
                </a:moveTo>
                <a:cubicBezTo>
                  <a:pt x="19130" y="2890"/>
                  <a:pt x="19230" y="3290"/>
                  <a:pt x="19190" y="3380"/>
                </a:cubicBezTo>
              </a:path>
              <a:path w="21600" h="21600" fill="none">
                <a:moveTo>
                  <a:pt x="20830" y="7660"/>
                </a:moveTo>
                <a:cubicBezTo>
                  <a:pt x="20660" y="8170"/>
                  <a:pt x="20430" y="8620"/>
                  <a:pt x="20110" y="8990"/>
                </a:cubicBezTo>
              </a:path>
              <a:path w="21600" h="21600" fill="none">
                <a:moveTo>
                  <a:pt x="18660" y="15010"/>
                </a:moveTo>
                <a:cubicBezTo>
                  <a:pt x="18740" y="14200"/>
                  <a:pt x="18280" y="12200"/>
                  <a:pt x="17000" y="11450"/>
                </a:cubicBezTo>
              </a:path>
              <a:path w="21600" h="21600" fill="none">
                <a:moveTo>
                  <a:pt x="14240" y="18310"/>
                </a:moveTo>
                <a:cubicBezTo>
                  <a:pt x="14320" y="17980"/>
                  <a:pt x="14350" y="17680"/>
                  <a:pt x="14370" y="17360"/>
                </a:cubicBezTo>
              </a:path>
              <a:path w="21600" h="21600" fill="none">
                <a:moveTo>
                  <a:pt x="8220" y="19510"/>
                </a:moveTo>
                <a:cubicBezTo>
                  <a:pt x="8060" y="19250"/>
                  <a:pt x="7960" y="18950"/>
                  <a:pt x="7860" y="18640"/>
                </a:cubicBezTo>
              </a:path>
              <a:path w="21600" h="21600" fill="none">
                <a:moveTo>
                  <a:pt x="2900" y="17640"/>
                </a:moveTo>
                <a:cubicBezTo>
                  <a:pt x="3090" y="17600"/>
                  <a:pt x="3280" y="17540"/>
                  <a:pt x="3460" y="17450"/>
                </a:cubicBezTo>
              </a:path>
              <a:path w="21600" h="21600" fill="none">
                <a:moveTo>
                  <a:pt x="1070" y="12640"/>
                </a:moveTo>
                <a:cubicBezTo>
                  <a:pt x="1400" y="12900"/>
                  <a:pt x="1780" y="13130"/>
                  <a:pt x="2330" y="13040"/>
                </a:cubicBezTo>
              </a:path>
            </a:pathLst>
          </a:custGeom>
          <a:solidFill>
            <a:srgbClr val="CCCC00"/>
          </a:solidFill>
          <a:ln>
            <a:noFill/>
          </a:ln>
          <a:extLst>
            <a:ext uri="{91240B29-F687-4F45-9708-019B960494DF}">
              <a14:hiddenLine xmlns:a14="http://schemas.microsoft.com/office/drawing/2010/main" w="9525">
                <a:solidFill>
                  <a:srgbClr val="000000"/>
                </a:solidFill>
                <a:round/>
                <a:headEnd/>
                <a:tailEnd/>
              </a14:hiddenLine>
            </a:ext>
          </a:extLst>
        </p:spPr>
        <p:txBody>
          <a:bodyPr wrap="none" lIns="90000" tIns="60876" rIns="90000" bIns="45000" anchor="ctr"/>
          <a:lstStyle/>
          <a:p>
            <a:pPr algn="ctr">
              <a:tabLst>
                <a:tab pos="723900" algn="l"/>
                <a:tab pos="1447800" algn="l"/>
                <a:tab pos="2171700" algn="l"/>
              </a:tabLst>
            </a:pPr>
            <a:r>
              <a:rPr lang="de-DE" sz="1800">
                <a:solidFill>
                  <a:srgbClr val="000080"/>
                </a:solidFill>
              </a:rPr>
              <a:t>Founder's</a:t>
            </a:r>
          </a:p>
          <a:p>
            <a:pPr algn="ctr">
              <a:tabLst>
                <a:tab pos="723900" algn="l"/>
                <a:tab pos="1447800" algn="l"/>
                <a:tab pos="2171700" algn="l"/>
              </a:tabLst>
            </a:pPr>
            <a:r>
              <a:rPr lang="de-DE" sz="1800">
                <a:solidFill>
                  <a:srgbClr val="000080"/>
                </a:solidFill>
              </a:rPr>
              <a:t>Entrepreneurial</a:t>
            </a:r>
          </a:p>
          <a:p>
            <a:pPr algn="ctr">
              <a:tabLst>
                <a:tab pos="723900" algn="l"/>
                <a:tab pos="1447800" algn="l"/>
                <a:tab pos="2171700" algn="l"/>
              </a:tabLst>
            </a:pPr>
            <a:r>
              <a:rPr lang="de-DE" sz="1800">
                <a:solidFill>
                  <a:srgbClr val="000080"/>
                </a:solidFill>
              </a:rPr>
              <a:t>Capacity</a:t>
            </a:r>
          </a:p>
        </p:txBody>
      </p:sp>
      <p:sp>
        <p:nvSpPr>
          <p:cNvPr id="4103" name="Text Box 5"/>
          <p:cNvSpPr txBox="1">
            <a:spLocks noChangeArrowheads="1"/>
          </p:cNvSpPr>
          <p:nvPr/>
        </p:nvSpPr>
        <p:spPr bwMode="auto">
          <a:xfrm>
            <a:off x="2232025" y="2270125"/>
            <a:ext cx="5472113"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60876" rIns="90000" bIns="45000"/>
          <a:lstStyle>
            <a:lvl1pPr eaLnBrk="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1pPr>
            <a:lvl2pPr eaLnBrk="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2pPr>
            <a:lvl3pPr eaLnBrk="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3pPr>
            <a:lvl4pPr eaLnBrk="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4pPr>
            <a:lvl5pPr eaLnBrk="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9pPr>
          </a:lstStyle>
          <a:p>
            <a:pPr algn="ctr" eaLnBrk="1"/>
            <a:r>
              <a:rPr lang="de-DE" sz="1800" dirty="0">
                <a:solidFill>
                  <a:srgbClr val="000080"/>
                </a:solidFill>
              </a:rPr>
              <a:t>Invest HYBRID Capital and Maximum Intellectual and Branding Capital</a:t>
            </a:r>
          </a:p>
          <a:p>
            <a:pPr algn="ctr" eaLnBrk="1"/>
            <a:r>
              <a:rPr lang="de-DE" sz="1800" dirty="0">
                <a:solidFill>
                  <a:srgbClr val="000080"/>
                </a:solidFill>
              </a:rPr>
              <a:t>($100K to $10M)</a:t>
            </a:r>
          </a:p>
        </p:txBody>
      </p:sp>
      <p:sp>
        <p:nvSpPr>
          <p:cNvPr id="4104" name="Text Box 6"/>
          <p:cNvSpPr txBox="1">
            <a:spLocks noChangeArrowheads="1"/>
          </p:cNvSpPr>
          <p:nvPr/>
        </p:nvSpPr>
        <p:spPr bwMode="auto">
          <a:xfrm>
            <a:off x="3384550" y="6607175"/>
            <a:ext cx="3462338"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60876" rIns="90000" bIns="45000"/>
          <a:lstStyle>
            <a:lvl1pPr eaLnBrk="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1pPr>
            <a:lvl2pPr eaLnBrk="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2pPr>
            <a:lvl3pPr eaLnBrk="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3pPr>
            <a:lvl4pPr eaLnBrk="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4pPr>
            <a:lvl5pPr eaLnBrk="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9pPr>
          </a:lstStyle>
          <a:p>
            <a:pPr algn="ctr" eaLnBrk="1"/>
            <a:r>
              <a:rPr lang="de-DE" sz="1800" dirty="0">
                <a:solidFill>
                  <a:srgbClr val="000080"/>
                </a:solidFill>
              </a:rPr>
              <a:t>Create SE Returns</a:t>
            </a:r>
            <a:br>
              <a:rPr lang="de-DE" sz="1800" dirty="0">
                <a:solidFill>
                  <a:srgbClr val="000080"/>
                </a:solidFill>
              </a:rPr>
            </a:br>
            <a:r>
              <a:rPr lang="de-DE" sz="1600" i="1" dirty="0">
                <a:solidFill>
                  <a:srgbClr val="000080"/>
                </a:solidFill>
              </a:rPr>
              <a:t>($10M to 00M from Projects</a:t>
            </a:r>
          </a:p>
        </p:txBody>
      </p:sp>
      <p:sp>
        <p:nvSpPr>
          <p:cNvPr id="4105" name="Freeform 18"/>
          <p:cNvSpPr>
            <a:spLocks noChangeArrowheads="1"/>
          </p:cNvSpPr>
          <p:nvPr/>
        </p:nvSpPr>
        <p:spPr bwMode="auto">
          <a:xfrm>
            <a:off x="3848100" y="3860800"/>
            <a:ext cx="2339975" cy="1979613"/>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0 h 21600"/>
              <a:gd name="T12" fmla="*/ 2147483647 w 21600"/>
              <a:gd name="T13" fmla="*/ 2147483647 h 21600"/>
              <a:gd name="T14" fmla="*/ 2147483647 w 21600"/>
              <a:gd name="T15" fmla="*/ 0 h 21600"/>
              <a:gd name="T16" fmla="*/ 2147483647 w 21600"/>
              <a:gd name="T17" fmla="*/ 2147483647 h 21600"/>
              <a:gd name="T18" fmla="*/ 2147483647 w 21600"/>
              <a:gd name="T19" fmla="*/ 2147483647 h 21600"/>
              <a:gd name="T20" fmla="*/ 2147483647 w 21600"/>
              <a:gd name="T21" fmla="*/ 2147483647 h 21600"/>
              <a:gd name="T22" fmla="*/ 2147483647 w 21600"/>
              <a:gd name="T23" fmla="*/ 2147483647 h 21600"/>
              <a:gd name="T24" fmla="*/ 2147483647 w 21600"/>
              <a:gd name="T25" fmla="*/ 2147483647 h 21600"/>
              <a:gd name="T26" fmla="*/ 2147483647 w 21600"/>
              <a:gd name="T27" fmla="*/ 2147483647 h 21600"/>
              <a:gd name="T28" fmla="*/ 2147483647 w 21600"/>
              <a:gd name="T29" fmla="*/ 2147483647 h 21600"/>
              <a:gd name="T30" fmla="*/ 2147483647 w 21600"/>
              <a:gd name="T31" fmla="*/ 2147483647 h 21600"/>
              <a:gd name="T32" fmla="*/ 2147483647 w 21600"/>
              <a:gd name="T33" fmla="*/ 2147483647 h 21600"/>
              <a:gd name="T34" fmla="*/ 2147483647 w 21600"/>
              <a:gd name="T35" fmla="*/ 2147483647 h 21600"/>
              <a:gd name="T36" fmla="*/ 2147483647 w 21600"/>
              <a:gd name="T37" fmla="*/ 2147483647 h 21600"/>
              <a:gd name="T38" fmla="*/ 2147483647 w 21600"/>
              <a:gd name="T39" fmla="*/ 2147483647 h 21600"/>
              <a:gd name="T40" fmla="*/ 2147483647 w 21600"/>
              <a:gd name="T41" fmla="*/ 2147483647 h 21600"/>
              <a:gd name="T42" fmla="*/ 0 w 21600"/>
              <a:gd name="T43" fmla="*/ 2147483647 h 21600"/>
              <a:gd name="T44" fmla="*/ 2147483647 w 21600"/>
              <a:gd name="T45" fmla="*/ 2147483647 h 21600"/>
              <a:gd name="T46" fmla="*/ 2147483647 w 21600"/>
              <a:gd name="T47" fmla="*/ 2147483647 h 21600"/>
              <a:gd name="T48" fmla="*/ 2147483647 w 21600"/>
              <a:gd name="T49" fmla="*/ 2147483647 h 21600"/>
              <a:gd name="T50" fmla="*/ 2147483647 w 21600"/>
              <a:gd name="T51" fmla="*/ 2147483647 h 21600"/>
              <a:gd name="T52" fmla="*/ 2147483647 w 21600"/>
              <a:gd name="T53" fmla="*/ 2147483647 h 21600"/>
              <a:gd name="T54" fmla="*/ 2147483647 w 21600"/>
              <a:gd name="T55" fmla="*/ 2147483647 h 21600"/>
              <a:gd name="T56" fmla="*/ 2147483647 w 21600"/>
              <a:gd name="T57" fmla="*/ 2147483647 h 21600"/>
              <a:gd name="T58" fmla="*/ 2147483647 w 21600"/>
              <a:gd name="T59" fmla="*/ 2147483647 h 21600"/>
              <a:gd name="T60" fmla="*/ 2147483647 w 21600"/>
              <a:gd name="T61" fmla="*/ 2147483647 h 21600"/>
              <a:gd name="T62" fmla="*/ 2147483647 w 21600"/>
              <a:gd name="T63" fmla="*/ 2147483647 h 21600"/>
              <a:gd name="T64" fmla="*/ 2147483647 w 21600"/>
              <a:gd name="T65" fmla="*/ 2147483647 h 21600"/>
              <a:gd name="T66" fmla="*/ 2147483647 w 21600"/>
              <a:gd name="T67" fmla="*/ 2147483647 h 21600"/>
              <a:gd name="T68" fmla="*/ 2147483647 w 21600"/>
              <a:gd name="T69" fmla="*/ 2147483647 h 21600"/>
              <a:gd name="T70" fmla="*/ 2147483647 w 21600"/>
              <a:gd name="T71" fmla="*/ 2147483647 h 21600"/>
              <a:gd name="T72" fmla="*/ 2147483647 w 21600"/>
              <a:gd name="T73" fmla="*/ 2147483647 h 21600"/>
              <a:gd name="T74" fmla="*/ 2147483647 w 21600"/>
              <a:gd name="T75" fmla="*/ 2147483647 h 21600"/>
              <a:gd name="T76" fmla="*/ 2147483647 w 21600"/>
              <a:gd name="T77" fmla="*/ 2147483647 h 21600"/>
              <a:gd name="T78" fmla="*/ 2147483647 w 21600"/>
              <a:gd name="T79" fmla="*/ 2147483647 h 21600"/>
              <a:gd name="T80" fmla="*/ 2147483647 w 21600"/>
              <a:gd name="T81" fmla="*/ 2147483647 h 21600"/>
              <a:gd name="T82" fmla="*/ 2147483647 w 21600"/>
              <a:gd name="T83" fmla="*/ 2147483647 h 21600"/>
              <a:gd name="T84" fmla="*/ 2147483647 w 21600"/>
              <a:gd name="T85" fmla="*/ 2147483647 h 21600"/>
              <a:gd name="T86" fmla="*/ 2147483647 w 21600"/>
              <a:gd name="T87" fmla="*/ 2147483647 h 21600"/>
              <a:gd name="T88" fmla="*/ 2147483647 w 21600"/>
              <a:gd name="T89" fmla="*/ 2147483647 h 2160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3000 w 21600"/>
              <a:gd name="T136" fmla="*/ 3320 h 21600"/>
              <a:gd name="T137" fmla="*/ 17110 w 21600"/>
              <a:gd name="T138" fmla="*/ 17330 h 2160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path>
              <a:path w="21600" h="21600" fill="none">
                <a:moveTo>
                  <a:pt x="1930" y="7160"/>
                </a:moveTo>
                <a:cubicBezTo>
                  <a:pt x="1950" y="7410"/>
                  <a:pt x="2040" y="7690"/>
                  <a:pt x="2090" y="7920"/>
                </a:cubicBezTo>
              </a:path>
              <a:path w="21600" h="21600" fill="none">
                <a:moveTo>
                  <a:pt x="6970" y="2600"/>
                </a:moveTo>
                <a:cubicBezTo>
                  <a:pt x="7200" y="2790"/>
                  <a:pt x="7480" y="3050"/>
                  <a:pt x="7670" y="3310"/>
                </a:cubicBezTo>
              </a:path>
              <a:path w="21600" h="21600" fill="none">
                <a:moveTo>
                  <a:pt x="11210" y="1700"/>
                </a:moveTo>
                <a:cubicBezTo>
                  <a:pt x="11130" y="1910"/>
                  <a:pt x="11080" y="2160"/>
                  <a:pt x="11030" y="2400"/>
                </a:cubicBezTo>
              </a:path>
              <a:path w="21600" h="21600" fill="none">
                <a:moveTo>
                  <a:pt x="14870" y="1160"/>
                </a:moveTo>
                <a:cubicBezTo>
                  <a:pt x="14720" y="1400"/>
                  <a:pt x="14640" y="1720"/>
                  <a:pt x="14540" y="2010"/>
                </a:cubicBezTo>
              </a:path>
              <a:path w="21600" h="21600" fill="none">
                <a:moveTo>
                  <a:pt x="19110" y="2710"/>
                </a:moveTo>
                <a:cubicBezTo>
                  <a:pt x="19130" y="2890"/>
                  <a:pt x="19230" y="3290"/>
                  <a:pt x="19190" y="3380"/>
                </a:cubicBezTo>
              </a:path>
              <a:path w="21600" h="21600" fill="none">
                <a:moveTo>
                  <a:pt x="20830" y="7660"/>
                </a:moveTo>
                <a:cubicBezTo>
                  <a:pt x="20660" y="8170"/>
                  <a:pt x="20430" y="8620"/>
                  <a:pt x="20110" y="8990"/>
                </a:cubicBezTo>
              </a:path>
              <a:path w="21600" h="21600" fill="none">
                <a:moveTo>
                  <a:pt x="18660" y="15010"/>
                </a:moveTo>
                <a:cubicBezTo>
                  <a:pt x="18740" y="14200"/>
                  <a:pt x="18280" y="12200"/>
                  <a:pt x="17000" y="11450"/>
                </a:cubicBezTo>
              </a:path>
              <a:path w="21600" h="21600" fill="none">
                <a:moveTo>
                  <a:pt x="14240" y="18310"/>
                </a:moveTo>
                <a:cubicBezTo>
                  <a:pt x="14320" y="17980"/>
                  <a:pt x="14350" y="17680"/>
                  <a:pt x="14370" y="17360"/>
                </a:cubicBezTo>
              </a:path>
              <a:path w="21600" h="21600" fill="none">
                <a:moveTo>
                  <a:pt x="8220" y="19510"/>
                </a:moveTo>
                <a:cubicBezTo>
                  <a:pt x="8060" y="19250"/>
                  <a:pt x="7960" y="18950"/>
                  <a:pt x="7860" y="18640"/>
                </a:cubicBezTo>
              </a:path>
              <a:path w="21600" h="21600" fill="none">
                <a:moveTo>
                  <a:pt x="2900" y="17640"/>
                </a:moveTo>
                <a:cubicBezTo>
                  <a:pt x="3090" y="17600"/>
                  <a:pt x="3280" y="17540"/>
                  <a:pt x="3460" y="17450"/>
                </a:cubicBezTo>
              </a:path>
              <a:path w="21600" h="21600" fill="none">
                <a:moveTo>
                  <a:pt x="1070" y="12640"/>
                </a:moveTo>
                <a:cubicBezTo>
                  <a:pt x="1400" y="12900"/>
                  <a:pt x="1780" y="13130"/>
                  <a:pt x="2330" y="13040"/>
                </a:cubicBezTo>
              </a:path>
            </a:pathLst>
          </a:custGeom>
          <a:solidFill>
            <a:srgbClr val="94BD5E"/>
          </a:solidFill>
          <a:ln>
            <a:noFill/>
          </a:ln>
          <a:extLst>
            <a:ext uri="{91240B29-F687-4F45-9708-019B960494DF}">
              <a14:hiddenLine xmlns:a14="http://schemas.microsoft.com/office/drawing/2010/main" w="9525">
                <a:solidFill>
                  <a:srgbClr val="000000"/>
                </a:solidFill>
                <a:round/>
                <a:headEnd/>
                <a:tailEnd/>
              </a14:hiddenLine>
            </a:ext>
          </a:extLst>
        </p:spPr>
        <p:txBody>
          <a:bodyPr wrap="none" lIns="90000" tIns="60876" rIns="90000" bIns="45000" anchor="ctr"/>
          <a:lstStyle/>
          <a:p>
            <a:endParaRPr lang="en-US"/>
          </a:p>
        </p:txBody>
      </p:sp>
      <p:cxnSp>
        <p:nvCxnSpPr>
          <p:cNvPr id="4106" name="AutoShape 21"/>
          <p:cNvCxnSpPr>
            <a:cxnSpLocks noChangeShapeType="1"/>
          </p:cNvCxnSpPr>
          <p:nvPr/>
        </p:nvCxnSpPr>
        <p:spPr bwMode="auto">
          <a:xfrm>
            <a:off x="4424363" y="3132138"/>
            <a:ext cx="1587" cy="657225"/>
          </a:xfrm>
          <a:prstGeom prst="bentConnector3">
            <a:avLst>
              <a:gd name="adj1" fmla="val 50000"/>
            </a:avLst>
          </a:prstGeom>
          <a:noFill/>
          <a:ln w="9525">
            <a:solidFill>
              <a:srgbClr val="4C1900"/>
            </a:solidFill>
            <a:round/>
            <a:headEnd/>
            <a:tailEnd type="triangle" w="med" len="med"/>
          </a:ln>
          <a:extLst>
            <a:ext uri="{909E8E84-426E-40DD-AFC4-6F175D3DCCD1}">
              <a14:hiddenFill xmlns:a14="http://schemas.microsoft.com/office/drawing/2010/main">
                <a:noFill/>
              </a14:hiddenFill>
            </a:ext>
          </a:extLst>
        </p:spPr>
      </p:cxnSp>
      <p:cxnSp>
        <p:nvCxnSpPr>
          <p:cNvPr id="4107" name="AutoShape 22"/>
          <p:cNvCxnSpPr>
            <a:cxnSpLocks noChangeShapeType="1"/>
          </p:cNvCxnSpPr>
          <p:nvPr/>
        </p:nvCxnSpPr>
        <p:spPr bwMode="auto">
          <a:xfrm>
            <a:off x="5035550" y="3133725"/>
            <a:ext cx="1588" cy="657225"/>
          </a:xfrm>
          <a:prstGeom prst="bentConnector3">
            <a:avLst>
              <a:gd name="adj1" fmla="val 50000"/>
            </a:avLst>
          </a:prstGeom>
          <a:noFill/>
          <a:ln w="9525">
            <a:solidFill>
              <a:srgbClr val="4C1900"/>
            </a:solidFill>
            <a:round/>
            <a:headEnd/>
            <a:tailEnd type="triangle" w="med" len="med"/>
          </a:ln>
          <a:extLst>
            <a:ext uri="{909E8E84-426E-40DD-AFC4-6F175D3DCCD1}">
              <a14:hiddenFill xmlns:a14="http://schemas.microsoft.com/office/drawing/2010/main">
                <a:noFill/>
              </a14:hiddenFill>
            </a:ext>
          </a:extLst>
        </p:spPr>
      </p:cxnSp>
      <p:cxnSp>
        <p:nvCxnSpPr>
          <p:cNvPr id="4108" name="AutoShape 25"/>
          <p:cNvCxnSpPr>
            <a:cxnSpLocks noChangeShapeType="1"/>
          </p:cNvCxnSpPr>
          <p:nvPr/>
        </p:nvCxnSpPr>
        <p:spPr bwMode="auto">
          <a:xfrm>
            <a:off x="4729163" y="3132138"/>
            <a:ext cx="1587" cy="657225"/>
          </a:xfrm>
          <a:prstGeom prst="bentConnector3">
            <a:avLst>
              <a:gd name="adj1" fmla="val 50000"/>
            </a:avLst>
          </a:prstGeom>
          <a:noFill/>
          <a:ln w="9525">
            <a:solidFill>
              <a:srgbClr val="4C1900"/>
            </a:solidFill>
            <a:round/>
            <a:headEnd/>
            <a:tailEnd type="triangle" w="med" len="med"/>
          </a:ln>
          <a:extLst>
            <a:ext uri="{909E8E84-426E-40DD-AFC4-6F175D3DCCD1}">
              <a14:hiddenFill xmlns:a14="http://schemas.microsoft.com/office/drawing/2010/main">
                <a:noFill/>
              </a14:hiddenFill>
            </a:ext>
          </a:extLst>
        </p:spPr>
      </p:cxnSp>
      <p:cxnSp>
        <p:nvCxnSpPr>
          <p:cNvPr id="4109" name="AutoShape 21"/>
          <p:cNvCxnSpPr>
            <a:cxnSpLocks noChangeShapeType="1"/>
          </p:cNvCxnSpPr>
          <p:nvPr/>
        </p:nvCxnSpPr>
        <p:spPr bwMode="auto">
          <a:xfrm rot="16200000" flipH="1">
            <a:off x="4053681" y="6177757"/>
            <a:ext cx="657225" cy="1588"/>
          </a:xfrm>
          <a:prstGeom prst="straightConnector1">
            <a:avLst/>
          </a:prstGeom>
          <a:noFill/>
          <a:ln w="152400">
            <a:solidFill>
              <a:srgbClr val="4C1900"/>
            </a:solidFill>
            <a:round/>
            <a:headEnd/>
            <a:tailEnd type="triangle" w="med" len="med"/>
          </a:ln>
          <a:extLst>
            <a:ext uri="{909E8E84-426E-40DD-AFC4-6F175D3DCCD1}">
              <a14:hiddenFill xmlns:a14="http://schemas.microsoft.com/office/drawing/2010/main">
                <a:noFill/>
              </a14:hiddenFill>
            </a:ext>
          </a:extLst>
        </p:spPr>
      </p:cxnSp>
      <p:cxnSp>
        <p:nvCxnSpPr>
          <p:cNvPr id="4110" name="AutoShape 21"/>
          <p:cNvCxnSpPr>
            <a:cxnSpLocks noChangeShapeType="1"/>
          </p:cNvCxnSpPr>
          <p:nvPr/>
        </p:nvCxnSpPr>
        <p:spPr bwMode="auto">
          <a:xfrm rot="16200000" flipH="1">
            <a:off x="4552156" y="6192044"/>
            <a:ext cx="657225" cy="1588"/>
          </a:xfrm>
          <a:prstGeom prst="straightConnector1">
            <a:avLst/>
          </a:prstGeom>
          <a:noFill/>
          <a:ln w="152400">
            <a:solidFill>
              <a:srgbClr val="4C1900"/>
            </a:solidFill>
            <a:round/>
            <a:headEnd/>
            <a:tailEnd type="triangle" w="med" len="med"/>
          </a:ln>
          <a:extLst>
            <a:ext uri="{909E8E84-426E-40DD-AFC4-6F175D3DCCD1}">
              <a14:hiddenFill xmlns:a14="http://schemas.microsoft.com/office/drawing/2010/main">
                <a:noFill/>
              </a14:hiddenFill>
            </a:ext>
          </a:extLst>
        </p:spPr>
      </p:cxnSp>
      <p:cxnSp>
        <p:nvCxnSpPr>
          <p:cNvPr id="4111" name="AutoShape 21"/>
          <p:cNvCxnSpPr>
            <a:cxnSpLocks noChangeShapeType="1"/>
          </p:cNvCxnSpPr>
          <p:nvPr/>
        </p:nvCxnSpPr>
        <p:spPr bwMode="auto">
          <a:xfrm rot="16200000" flipH="1">
            <a:off x="5053806" y="6192044"/>
            <a:ext cx="657225" cy="1588"/>
          </a:xfrm>
          <a:prstGeom prst="straightConnector1">
            <a:avLst/>
          </a:prstGeom>
          <a:noFill/>
          <a:ln w="152400">
            <a:solidFill>
              <a:srgbClr val="4C1900"/>
            </a:solidFill>
            <a:round/>
            <a:headEnd/>
            <a:tailEnd type="triangle" w="med" len="med"/>
          </a:ln>
          <a:extLst>
            <a:ext uri="{909E8E84-426E-40DD-AFC4-6F175D3DCCD1}">
              <a14:hiddenFill xmlns:a14="http://schemas.microsoft.com/office/drawing/2010/main">
                <a:noFill/>
              </a14:hiddenFill>
            </a:ext>
          </a:extLst>
        </p:spPr>
      </p:cxnSp>
      <p:sp>
        <p:nvSpPr>
          <p:cNvPr id="4112" name="Freeform 19"/>
          <p:cNvSpPr>
            <a:spLocks noChangeArrowheads="1"/>
          </p:cNvSpPr>
          <p:nvPr/>
        </p:nvSpPr>
        <p:spPr bwMode="auto">
          <a:xfrm>
            <a:off x="3671888" y="3863975"/>
            <a:ext cx="3024187" cy="1979613"/>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0 h 21600"/>
              <a:gd name="T12" fmla="*/ 2147483647 w 21600"/>
              <a:gd name="T13" fmla="*/ 2147483647 h 21600"/>
              <a:gd name="T14" fmla="*/ 2147483647 w 21600"/>
              <a:gd name="T15" fmla="*/ 0 h 21600"/>
              <a:gd name="T16" fmla="*/ 2147483647 w 21600"/>
              <a:gd name="T17" fmla="*/ 2147483647 h 21600"/>
              <a:gd name="T18" fmla="*/ 2147483647 w 21600"/>
              <a:gd name="T19" fmla="*/ 2147483647 h 21600"/>
              <a:gd name="T20" fmla="*/ 2147483647 w 21600"/>
              <a:gd name="T21" fmla="*/ 2147483647 h 21600"/>
              <a:gd name="T22" fmla="*/ 2147483647 w 21600"/>
              <a:gd name="T23" fmla="*/ 2147483647 h 21600"/>
              <a:gd name="T24" fmla="*/ 2147483647 w 21600"/>
              <a:gd name="T25" fmla="*/ 2147483647 h 21600"/>
              <a:gd name="T26" fmla="*/ 2147483647 w 21600"/>
              <a:gd name="T27" fmla="*/ 2147483647 h 21600"/>
              <a:gd name="T28" fmla="*/ 2147483647 w 21600"/>
              <a:gd name="T29" fmla="*/ 2147483647 h 21600"/>
              <a:gd name="T30" fmla="*/ 2147483647 w 21600"/>
              <a:gd name="T31" fmla="*/ 2147483647 h 21600"/>
              <a:gd name="T32" fmla="*/ 2147483647 w 21600"/>
              <a:gd name="T33" fmla="*/ 2147483647 h 21600"/>
              <a:gd name="T34" fmla="*/ 2147483647 w 21600"/>
              <a:gd name="T35" fmla="*/ 2147483647 h 21600"/>
              <a:gd name="T36" fmla="*/ 2147483647 w 21600"/>
              <a:gd name="T37" fmla="*/ 2147483647 h 21600"/>
              <a:gd name="T38" fmla="*/ 2147483647 w 21600"/>
              <a:gd name="T39" fmla="*/ 2147483647 h 21600"/>
              <a:gd name="T40" fmla="*/ 2147483647 w 21600"/>
              <a:gd name="T41" fmla="*/ 2147483647 h 21600"/>
              <a:gd name="T42" fmla="*/ 0 w 21600"/>
              <a:gd name="T43" fmla="*/ 2147483647 h 21600"/>
              <a:gd name="T44" fmla="*/ 2147483647 w 21600"/>
              <a:gd name="T45" fmla="*/ 2147483647 h 21600"/>
              <a:gd name="T46" fmla="*/ 2147483647 w 21600"/>
              <a:gd name="T47" fmla="*/ 2147483647 h 21600"/>
              <a:gd name="T48" fmla="*/ 2147483647 w 21600"/>
              <a:gd name="T49" fmla="*/ 2147483647 h 21600"/>
              <a:gd name="T50" fmla="*/ 2147483647 w 21600"/>
              <a:gd name="T51" fmla="*/ 2147483647 h 21600"/>
              <a:gd name="T52" fmla="*/ 2147483647 w 21600"/>
              <a:gd name="T53" fmla="*/ 2147483647 h 21600"/>
              <a:gd name="T54" fmla="*/ 2147483647 w 21600"/>
              <a:gd name="T55" fmla="*/ 2147483647 h 21600"/>
              <a:gd name="T56" fmla="*/ 2147483647 w 21600"/>
              <a:gd name="T57" fmla="*/ 2147483647 h 21600"/>
              <a:gd name="T58" fmla="*/ 2147483647 w 21600"/>
              <a:gd name="T59" fmla="*/ 2147483647 h 21600"/>
              <a:gd name="T60" fmla="*/ 2147483647 w 21600"/>
              <a:gd name="T61" fmla="*/ 2147483647 h 21600"/>
              <a:gd name="T62" fmla="*/ 2147483647 w 21600"/>
              <a:gd name="T63" fmla="*/ 2147483647 h 21600"/>
              <a:gd name="T64" fmla="*/ 2147483647 w 21600"/>
              <a:gd name="T65" fmla="*/ 2147483647 h 21600"/>
              <a:gd name="T66" fmla="*/ 2147483647 w 21600"/>
              <a:gd name="T67" fmla="*/ 2147483647 h 21600"/>
              <a:gd name="T68" fmla="*/ 2147483647 w 21600"/>
              <a:gd name="T69" fmla="*/ 2147483647 h 21600"/>
              <a:gd name="T70" fmla="*/ 2147483647 w 21600"/>
              <a:gd name="T71" fmla="*/ 2147483647 h 21600"/>
              <a:gd name="T72" fmla="*/ 2147483647 w 21600"/>
              <a:gd name="T73" fmla="*/ 2147483647 h 21600"/>
              <a:gd name="T74" fmla="*/ 2147483647 w 21600"/>
              <a:gd name="T75" fmla="*/ 2147483647 h 21600"/>
              <a:gd name="T76" fmla="*/ 2147483647 w 21600"/>
              <a:gd name="T77" fmla="*/ 2147483647 h 21600"/>
              <a:gd name="T78" fmla="*/ 2147483647 w 21600"/>
              <a:gd name="T79" fmla="*/ 2147483647 h 21600"/>
              <a:gd name="T80" fmla="*/ 2147483647 w 21600"/>
              <a:gd name="T81" fmla="*/ 2147483647 h 21600"/>
              <a:gd name="T82" fmla="*/ 2147483647 w 21600"/>
              <a:gd name="T83" fmla="*/ 2147483647 h 21600"/>
              <a:gd name="T84" fmla="*/ 2147483647 w 21600"/>
              <a:gd name="T85" fmla="*/ 2147483647 h 21600"/>
              <a:gd name="T86" fmla="*/ 2147483647 w 21600"/>
              <a:gd name="T87" fmla="*/ 2147483647 h 21600"/>
              <a:gd name="T88" fmla="*/ 2147483647 w 21600"/>
              <a:gd name="T89" fmla="*/ 2147483647 h 2160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3000 w 21600"/>
              <a:gd name="T136" fmla="*/ 3320 h 21600"/>
              <a:gd name="T137" fmla="*/ 17110 w 21600"/>
              <a:gd name="T138" fmla="*/ 17330 h 2160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1600" h="21600">
                <a:moveTo>
                  <a:pt x="1930" y="7160"/>
                </a:moveTo>
                <a:cubicBezTo>
                  <a:pt x="1530" y="4490"/>
                  <a:pt x="3400" y="1970"/>
                  <a:pt x="5270" y="1970"/>
                </a:cubicBezTo>
                <a:cubicBezTo>
                  <a:pt x="5860" y="1950"/>
                  <a:pt x="6470" y="2210"/>
                  <a:pt x="6970" y="2600"/>
                </a:cubicBezTo>
                <a:cubicBezTo>
                  <a:pt x="7450" y="1390"/>
                  <a:pt x="8340" y="650"/>
                  <a:pt x="9340" y="650"/>
                </a:cubicBezTo>
                <a:cubicBezTo>
                  <a:pt x="10004" y="690"/>
                  <a:pt x="10710" y="1050"/>
                  <a:pt x="11210" y="1700"/>
                </a:cubicBezTo>
                <a:cubicBezTo>
                  <a:pt x="11570" y="630"/>
                  <a:pt x="12330" y="0"/>
                  <a:pt x="13150" y="0"/>
                </a:cubicBezTo>
                <a:cubicBezTo>
                  <a:pt x="13840" y="0"/>
                  <a:pt x="14470" y="460"/>
                  <a:pt x="14870" y="1160"/>
                </a:cubicBezTo>
                <a:cubicBezTo>
                  <a:pt x="15330" y="440"/>
                  <a:pt x="16020" y="0"/>
                  <a:pt x="16740" y="0"/>
                </a:cubicBezTo>
                <a:cubicBezTo>
                  <a:pt x="17910" y="0"/>
                  <a:pt x="18900" y="1130"/>
                  <a:pt x="19110" y="2710"/>
                </a:cubicBezTo>
                <a:cubicBezTo>
                  <a:pt x="20240" y="3150"/>
                  <a:pt x="21060" y="4580"/>
                  <a:pt x="21060" y="6220"/>
                </a:cubicBezTo>
                <a:cubicBezTo>
                  <a:pt x="21060" y="6720"/>
                  <a:pt x="21000" y="7200"/>
                  <a:pt x="20830" y="7660"/>
                </a:cubicBezTo>
                <a:cubicBezTo>
                  <a:pt x="21310" y="8460"/>
                  <a:pt x="21600" y="9450"/>
                  <a:pt x="21600" y="10460"/>
                </a:cubicBezTo>
                <a:cubicBezTo>
                  <a:pt x="21600" y="12750"/>
                  <a:pt x="20310" y="14680"/>
                  <a:pt x="18650" y="15010"/>
                </a:cubicBezTo>
                <a:cubicBezTo>
                  <a:pt x="18650" y="17200"/>
                  <a:pt x="17370" y="18920"/>
                  <a:pt x="15770" y="18920"/>
                </a:cubicBezTo>
                <a:cubicBezTo>
                  <a:pt x="15220" y="18920"/>
                  <a:pt x="14700" y="18710"/>
                  <a:pt x="14240" y="18310"/>
                </a:cubicBezTo>
                <a:cubicBezTo>
                  <a:pt x="13820" y="20240"/>
                  <a:pt x="12490" y="21600"/>
                  <a:pt x="11000" y="21600"/>
                </a:cubicBezTo>
                <a:cubicBezTo>
                  <a:pt x="9890" y="21600"/>
                  <a:pt x="8840" y="20790"/>
                  <a:pt x="8210" y="19510"/>
                </a:cubicBezTo>
                <a:cubicBezTo>
                  <a:pt x="7620" y="20000"/>
                  <a:pt x="7930" y="20290"/>
                  <a:pt x="6240" y="20290"/>
                </a:cubicBezTo>
                <a:cubicBezTo>
                  <a:pt x="4850" y="20290"/>
                  <a:pt x="3570" y="19280"/>
                  <a:pt x="2900" y="17640"/>
                </a:cubicBezTo>
                <a:cubicBezTo>
                  <a:pt x="1300" y="17600"/>
                  <a:pt x="480" y="16300"/>
                  <a:pt x="480" y="14660"/>
                </a:cubicBezTo>
                <a:cubicBezTo>
                  <a:pt x="480" y="13900"/>
                  <a:pt x="690" y="13210"/>
                  <a:pt x="1070" y="12640"/>
                </a:cubicBezTo>
                <a:cubicBezTo>
                  <a:pt x="380" y="12160"/>
                  <a:pt x="0" y="11210"/>
                  <a:pt x="0" y="10120"/>
                </a:cubicBezTo>
                <a:cubicBezTo>
                  <a:pt x="0" y="8590"/>
                  <a:pt x="840" y="7330"/>
                  <a:pt x="1930" y="7160"/>
                </a:cubicBezTo>
                <a:close/>
              </a:path>
              <a:path w="21600" h="21600" fill="none">
                <a:moveTo>
                  <a:pt x="1930" y="7160"/>
                </a:moveTo>
                <a:cubicBezTo>
                  <a:pt x="1950" y="7410"/>
                  <a:pt x="2040" y="7690"/>
                  <a:pt x="2090" y="7920"/>
                </a:cubicBezTo>
              </a:path>
              <a:path w="21600" h="21600" fill="none">
                <a:moveTo>
                  <a:pt x="6970" y="2600"/>
                </a:moveTo>
                <a:cubicBezTo>
                  <a:pt x="7200" y="2790"/>
                  <a:pt x="7480" y="3050"/>
                  <a:pt x="7670" y="3310"/>
                </a:cubicBezTo>
              </a:path>
              <a:path w="21600" h="21600" fill="none">
                <a:moveTo>
                  <a:pt x="11210" y="1700"/>
                </a:moveTo>
                <a:cubicBezTo>
                  <a:pt x="11130" y="1910"/>
                  <a:pt x="11080" y="2160"/>
                  <a:pt x="11030" y="2400"/>
                </a:cubicBezTo>
              </a:path>
              <a:path w="21600" h="21600" fill="none">
                <a:moveTo>
                  <a:pt x="14870" y="1160"/>
                </a:moveTo>
                <a:cubicBezTo>
                  <a:pt x="14720" y="1400"/>
                  <a:pt x="14640" y="1720"/>
                  <a:pt x="14540" y="2010"/>
                </a:cubicBezTo>
              </a:path>
              <a:path w="21600" h="21600" fill="none">
                <a:moveTo>
                  <a:pt x="19110" y="2710"/>
                </a:moveTo>
                <a:cubicBezTo>
                  <a:pt x="19130" y="2890"/>
                  <a:pt x="19230" y="3290"/>
                  <a:pt x="19190" y="3380"/>
                </a:cubicBezTo>
              </a:path>
              <a:path w="21600" h="21600" fill="none">
                <a:moveTo>
                  <a:pt x="20830" y="7660"/>
                </a:moveTo>
                <a:cubicBezTo>
                  <a:pt x="20660" y="8170"/>
                  <a:pt x="20430" y="8620"/>
                  <a:pt x="20110" y="8990"/>
                </a:cubicBezTo>
              </a:path>
              <a:path w="21600" h="21600" fill="none">
                <a:moveTo>
                  <a:pt x="18660" y="15010"/>
                </a:moveTo>
                <a:cubicBezTo>
                  <a:pt x="18740" y="14200"/>
                  <a:pt x="18280" y="12200"/>
                  <a:pt x="17000" y="11450"/>
                </a:cubicBezTo>
              </a:path>
              <a:path w="21600" h="21600" fill="none">
                <a:moveTo>
                  <a:pt x="14240" y="18310"/>
                </a:moveTo>
                <a:cubicBezTo>
                  <a:pt x="14320" y="17980"/>
                  <a:pt x="14350" y="17680"/>
                  <a:pt x="14370" y="17360"/>
                </a:cubicBezTo>
              </a:path>
              <a:path w="21600" h="21600" fill="none">
                <a:moveTo>
                  <a:pt x="8220" y="19510"/>
                </a:moveTo>
                <a:cubicBezTo>
                  <a:pt x="8060" y="19250"/>
                  <a:pt x="7960" y="18950"/>
                  <a:pt x="7860" y="18640"/>
                </a:cubicBezTo>
              </a:path>
              <a:path w="21600" h="21600" fill="none">
                <a:moveTo>
                  <a:pt x="2900" y="17640"/>
                </a:moveTo>
                <a:cubicBezTo>
                  <a:pt x="3090" y="17600"/>
                  <a:pt x="3280" y="17540"/>
                  <a:pt x="3460" y="17450"/>
                </a:cubicBezTo>
              </a:path>
              <a:path w="21600" h="21600" fill="none">
                <a:moveTo>
                  <a:pt x="1070" y="12640"/>
                </a:moveTo>
                <a:cubicBezTo>
                  <a:pt x="1400" y="12900"/>
                  <a:pt x="1780" y="13130"/>
                  <a:pt x="2330" y="13040"/>
                </a:cubicBezTo>
              </a:path>
            </a:pathLst>
          </a:custGeom>
          <a:solidFill>
            <a:srgbClr val="99CC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0000" tIns="60876" rIns="90000" bIns="45000" anchor="ctr"/>
          <a:lstStyle/>
          <a:p>
            <a:pPr algn="ctr">
              <a:tabLst>
                <a:tab pos="723900" algn="l"/>
                <a:tab pos="1447800" algn="l"/>
                <a:tab pos="2171700" algn="l"/>
              </a:tabLst>
            </a:pPr>
            <a:r>
              <a:rPr lang="de-DE" sz="1800">
                <a:solidFill>
                  <a:srgbClr val="000080"/>
                </a:solidFill>
              </a:rPr>
              <a:t>Strategize </a:t>
            </a:r>
          </a:p>
          <a:p>
            <a:pPr algn="ctr">
              <a:tabLst>
                <a:tab pos="723900" algn="l"/>
                <a:tab pos="1447800" algn="l"/>
                <a:tab pos="2171700" algn="l"/>
              </a:tabLst>
            </a:pPr>
            <a:r>
              <a:rPr lang="de-DE" sz="1800">
                <a:solidFill>
                  <a:srgbClr val="000080"/>
                </a:solidFill>
              </a:rPr>
              <a:t>How to Create and Distribute </a:t>
            </a:r>
          </a:p>
          <a:p>
            <a:pPr algn="ctr">
              <a:tabLst>
                <a:tab pos="723900" algn="l"/>
                <a:tab pos="1447800" algn="l"/>
                <a:tab pos="2171700" algn="l"/>
              </a:tabLst>
            </a:pPr>
            <a:r>
              <a:rPr lang="de-DE" sz="1800">
                <a:solidFill>
                  <a:srgbClr val="000080"/>
                </a:solidFill>
              </a:rPr>
              <a:t>Social Capital </a:t>
            </a:r>
          </a:p>
          <a:p>
            <a:pPr algn="ctr">
              <a:tabLst>
                <a:tab pos="723900" algn="l"/>
                <a:tab pos="1447800" algn="l"/>
                <a:tab pos="2171700" algn="l"/>
              </a:tabLst>
            </a:pPr>
            <a:r>
              <a:rPr lang="de-DE" sz="1800">
                <a:solidFill>
                  <a:srgbClr val="000080"/>
                </a:solidFill>
              </a:rPr>
              <a:t>to add value </a:t>
            </a:r>
          </a:p>
          <a:p>
            <a:pPr algn="ctr">
              <a:tabLst>
                <a:tab pos="723900" algn="l"/>
                <a:tab pos="1447800" algn="l"/>
                <a:tab pos="2171700" algn="l"/>
              </a:tabLst>
            </a:pPr>
            <a:r>
              <a:rPr lang="de-DE" sz="1800">
                <a:solidFill>
                  <a:srgbClr val="000080"/>
                </a:solidFill>
              </a:rPr>
              <a:t>to asset</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080625" cy="755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8" name="Diagram 27"/>
          <p:cNvGraphicFramePr/>
          <p:nvPr>
            <p:extLst>
              <p:ext uri="{D42A27DB-BD31-4B8C-83A1-F6EECF244321}">
                <p14:modId xmlns:p14="http://schemas.microsoft.com/office/powerpoint/2010/main" val="4071694402"/>
              </p:ext>
            </p:extLst>
          </p:nvPr>
        </p:nvGraphicFramePr>
        <p:xfrm>
          <a:off x="-357191" y="1208069"/>
          <a:ext cx="10541039" cy="571504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123" name="Rectangle 6"/>
          <p:cNvSpPr>
            <a:spLocks noGrp="1" noChangeArrowheads="1"/>
          </p:cNvSpPr>
          <p:nvPr>
            <p:ph type="title"/>
          </p:nvPr>
        </p:nvSpPr>
        <p:spPr>
          <a:xfrm>
            <a:off x="503238" y="65088"/>
            <a:ext cx="9070975" cy="1262062"/>
          </a:xfrm>
          <a:ln>
            <a:miter lim="800000"/>
          </a:ln>
        </p:spPr>
        <p:txBody>
          <a:bodyPr lIns="100794" tIns="50397" rIns="100794" bIns="50397"/>
          <a:lstStyle/>
          <a:p>
            <a:pPr eaLnBrk="1">
              <a:spcBef>
                <a:spcPct val="20000"/>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kern="1200" dirty="0">
                <a:solidFill>
                  <a:srgbClr val="F2F2F2"/>
                </a:solidFill>
                <a:latin typeface="Bodoni MT Condensed" pitchFamily="18" charset="0"/>
              </a:rPr>
              <a:t>Benefits of Our Social Entrepreneurship “SE” Model</a:t>
            </a:r>
          </a:p>
        </p:txBody>
      </p:sp>
      <p:graphicFrame>
        <p:nvGraphicFramePr>
          <p:cNvPr id="31" name="Diagram 30"/>
          <p:cNvGraphicFramePr/>
          <p:nvPr>
            <p:extLst>
              <p:ext uri="{D42A27DB-BD31-4B8C-83A1-F6EECF244321}">
                <p14:modId xmlns:p14="http://schemas.microsoft.com/office/powerpoint/2010/main" val="4288050450"/>
              </p:ext>
            </p:extLst>
          </p:nvPr>
        </p:nvGraphicFramePr>
        <p:xfrm>
          <a:off x="3611552" y="2851143"/>
          <a:ext cx="2500330" cy="2357454"/>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755501"/>
            <a:ext cx="10080625" cy="755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AutoShape 1"/>
          <p:cNvSpPr>
            <a:spLocks noChangeArrowheads="1"/>
          </p:cNvSpPr>
          <p:nvPr/>
        </p:nvSpPr>
        <p:spPr bwMode="auto">
          <a:xfrm>
            <a:off x="1368425" y="2195513"/>
            <a:ext cx="7307263" cy="6372225"/>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3 w 21600"/>
              <a:gd name="T13" fmla="*/ 0 h 21600"/>
              <a:gd name="T14" fmla="*/ 21267 w 21600"/>
              <a:gd name="T15" fmla="*/ 12051 h 21600"/>
            </a:gdLst>
            <a:ahLst/>
            <a:cxnLst>
              <a:cxn ang="T8">
                <a:pos x="T0" y="T1"/>
              </a:cxn>
              <a:cxn ang="T9">
                <a:pos x="T2" y="T3"/>
              </a:cxn>
              <a:cxn ang="T10">
                <a:pos x="T4" y="T5"/>
              </a:cxn>
              <a:cxn ang="T11">
                <a:pos x="T6" y="T7"/>
              </a:cxn>
            </a:cxnLst>
            <a:rect l="T12" t="T13" r="T14" b="T15"/>
            <a:pathLst>
              <a:path w="21600" h="21600">
                <a:moveTo>
                  <a:pt x="5725" y="10610"/>
                </a:moveTo>
                <a:cubicBezTo>
                  <a:pt x="5827" y="7881"/>
                  <a:pt x="8069" y="5721"/>
                  <a:pt x="10800" y="5722"/>
                </a:cubicBezTo>
                <a:cubicBezTo>
                  <a:pt x="13530" y="5722"/>
                  <a:pt x="15772" y="7881"/>
                  <a:pt x="15874" y="10610"/>
                </a:cubicBezTo>
                <a:lnTo>
                  <a:pt x="21592" y="10396"/>
                </a:lnTo>
                <a:cubicBezTo>
                  <a:pt x="21375" y="4592"/>
                  <a:pt x="16607" y="-1"/>
                  <a:pt x="10799" y="0"/>
                </a:cubicBezTo>
                <a:cubicBezTo>
                  <a:pt x="4992" y="0"/>
                  <a:pt x="224" y="4592"/>
                  <a:pt x="7" y="10396"/>
                </a:cubicBezTo>
                <a:lnTo>
                  <a:pt x="5725" y="10610"/>
                </a:lnTo>
                <a:close/>
              </a:path>
            </a:pathLst>
          </a:custGeom>
          <a:solidFill>
            <a:srgbClr val="FF9966"/>
          </a:solidFill>
          <a:ln>
            <a:noFill/>
          </a:ln>
          <a:extLst>
            <a:ext uri="{91240B29-F687-4F45-9708-019B960494DF}">
              <a14:hiddenLine xmlns:a14="http://schemas.microsoft.com/office/drawing/2010/main" w="9525">
                <a:solidFill>
                  <a:srgbClr val="000000"/>
                </a:solidFill>
                <a:round/>
                <a:headEnd/>
                <a:tailEnd type="triangle" w="med" len="med"/>
              </a14:hiddenLine>
            </a:ext>
          </a:extLst>
        </p:spPr>
        <p:txBody>
          <a:bodyPr wrap="none" anchor="ctr"/>
          <a:lstStyle/>
          <a:p>
            <a:endParaRPr lang="en-US"/>
          </a:p>
        </p:txBody>
      </p:sp>
      <p:sp>
        <p:nvSpPr>
          <p:cNvPr id="6150" name="Rectangle 2"/>
          <p:cNvSpPr>
            <a:spLocks noGrp="1" noChangeArrowheads="1"/>
          </p:cNvSpPr>
          <p:nvPr>
            <p:ph type="title"/>
          </p:nvPr>
        </p:nvSpPr>
        <p:spPr>
          <a:xfrm>
            <a:off x="503238" y="301625"/>
            <a:ext cx="9070975" cy="1262063"/>
          </a:xfrm>
          <a:ln>
            <a:miter lim="800000"/>
          </a:ln>
        </p:spPr>
        <p:txBody>
          <a:bodyPr lIns="100794" tIns="50397" rIns="100794" bIns="50397"/>
          <a:lstStyle/>
          <a:p>
            <a:pPr eaLnBrk="1">
              <a:spcBef>
                <a:spcPct val="20000"/>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z="4900" kern="1200" dirty="0">
                <a:solidFill>
                  <a:srgbClr val="F2F2F2"/>
                </a:solidFill>
                <a:latin typeface="Bodoni MT Condensed" pitchFamily="18" charset="0"/>
              </a:rPr>
              <a:t>SE Deal Making Process applied to Markham</a:t>
            </a:r>
          </a:p>
        </p:txBody>
      </p:sp>
      <p:sp>
        <p:nvSpPr>
          <p:cNvPr id="6149" name="Oval 3"/>
          <p:cNvSpPr>
            <a:spLocks noChangeArrowheads="1"/>
          </p:cNvSpPr>
          <p:nvPr/>
        </p:nvSpPr>
        <p:spPr bwMode="auto">
          <a:xfrm>
            <a:off x="2921000" y="2268538"/>
            <a:ext cx="3935413" cy="1979612"/>
          </a:xfrm>
          <a:prstGeom prst="ellipse">
            <a:avLst/>
          </a:pr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r>
              <a:rPr lang="en-CA"/>
              <a:t> </a:t>
            </a:r>
          </a:p>
        </p:txBody>
      </p:sp>
      <p:sp>
        <p:nvSpPr>
          <p:cNvPr id="2" name="Oval 4"/>
          <p:cNvSpPr>
            <a:spLocks noChangeArrowheads="1"/>
          </p:cNvSpPr>
          <p:nvPr/>
        </p:nvSpPr>
        <p:spPr bwMode="auto">
          <a:xfrm>
            <a:off x="3311848" y="2267669"/>
            <a:ext cx="3096616" cy="788988"/>
          </a:xfrm>
          <a:prstGeom prst="ellipse">
            <a:avLst/>
          </a:prstGeom>
          <a:solidFill>
            <a:srgbClr val="99CCFF"/>
          </a:solidFill>
          <a:ln>
            <a:noFill/>
          </a:ln>
          <a:extLst>
            <a:ext uri="{91240B29-F687-4F45-9708-019B960494DF}">
              <a14:hiddenLine xmlns:a14="http://schemas.microsoft.com/office/drawing/2010/main" w="9525">
                <a:solidFill>
                  <a:srgbClr val="000000"/>
                </a:solidFill>
                <a:round/>
                <a:headEnd/>
                <a:tailEnd/>
              </a14:hiddenLine>
            </a:ext>
          </a:extLst>
        </p:spPr>
        <p:txBody>
          <a:bodyPr lIns="90000" tIns="59112" rIns="90000" bIns="45000" anchor="ctr" anchorCtr="1"/>
          <a:lstStyle/>
          <a:p>
            <a:pPr algn="ctr">
              <a:tabLst>
                <a:tab pos="723900" algn="l"/>
                <a:tab pos="1447800" algn="l"/>
                <a:tab pos="2171700" algn="l"/>
              </a:tabLst>
            </a:pPr>
            <a:r>
              <a:rPr lang="de-DE" sz="1600" dirty="0">
                <a:solidFill>
                  <a:srgbClr val="000080"/>
                </a:solidFill>
              </a:rPr>
              <a:t>Acquire</a:t>
            </a:r>
          </a:p>
          <a:p>
            <a:pPr algn="ctr">
              <a:tabLst>
                <a:tab pos="723900" algn="l"/>
                <a:tab pos="1447800" algn="l"/>
                <a:tab pos="2171700" algn="l"/>
              </a:tabLst>
            </a:pPr>
            <a:r>
              <a:rPr lang="de-DE" sz="1600" dirty="0">
                <a:solidFill>
                  <a:srgbClr val="000080"/>
                </a:solidFill>
              </a:rPr>
              <a:t>Assets with Structured Financing</a:t>
            </a:r>
          </a:p>
        </p:txBody>
      </p:sp>
      <p:sp>
        <p:nvSpPr>
          <p:cNvPr id="6151" name="Oval 5"/>
          <p:cNvSpPr>
            <a:spLocks noChangeArrowheads="1"/>
          </p:cNvSpPr>
          <p:nvPr/>
        </p:nvSpPr>
        <p:spPr bwMode="auto">
          <a:xfrm>
            <a:off x="3600450" y="5668963"/>
            <a:ext cx="2592388" cy="788987"/>
          </a:xfrm>
          <a:prstGeom prst="ellipse">
            <a:avLst/>
          </a:prstGeom>
          <a:solidFill>
            <a:srgbClr val="99CCFF"/>
          </a:solidFill>
          <a:ln>
            <a:noFill/>
          </a:ln>
          <a:extLst>
            <a:ext uri="{91240B29-F687-4F45-9708-019B960494DF}">
              <a14:hiddenLine xmlns:a14="http://schemas.microsoft.com/office/drawing/2010/main" w="9525">
                <a:solidFill>
                  <a:srgbClr val="000000"/>
                </a:solidFill>
                <a:round/>
                <a:headEnd/>
                <a:tailEnd/>
              </a14:hiddenLine>
            </a:ext>
          </a:extLst>
        </p:spPr>
        <p:txBody>
          <a:bodyPr lIns="90000" tIns="59112" rIns="90000" bIns="45000" anchor="ctr" anchorCtr="1"/>
          <a:lstStyle/>
          <a:p>
            <a:pPr algn="ctr">
              <a:tabLst>
                <a:tab pos="723900" algn="l"/>
                <a:tab pos="1447800" algn="l"/>
                <a:tab pos="2171700" algn="l"/>
              </a:tabLst>
            </a:pPr>
            <a:r>
              <a:rPr lang="de-DE" sz="1600" dirty="0">
                <a:solidFill>
                  <a:srgbClr val="000080"/>
                </a:solidFill>
              </a:rPr>
              <a:t>Attract </a:t>
            </a:r>
          </a:p>
          <a:p>
            <a:pPr algn="ctr">
              <a:tabLst>
                <a:tab pos="723900" algn="l"/>
                <a:tab pos="1447800" algn="l"/>
                <a:tab pos="2171700" algn="l"/>
              </a:tabLst>
            </a:pPr>
            <a:r>
              <a:rPr lang="de-DE" sz="1600" dirty="0">
                <a:solidFill>
                  <a:srgbClr val="000080"/>
                </a:solidFill>
              </a:rPr>
              <a:t>JV Partners – </a:t>
            </a:r>
          </a:p>
        </p:txBody>
      </p:sp>
      <p:sp>
        <p:nvSpPr>
          <p:cNvPr id="6152" name="Oval 6"/>
          <p:cNvSpPr>
            <a:spLocks noChangeArrowheads="1"/>
          </p:cNvSpPr>
          <p:nvPr/>
        </p:nvSpPr>
        <p:spPr bwMode="auto">
          <a:xfrm>
            <a:off x="3528144" y="4639445"/>
            <a:ext cx="2663825" cy="788988"/>
          </a:xfrm>
          <a:prstGeom prst="ellipse">
            <a:avLst/>
          </a:prstGeom>
          <a:solidFill>
            <a:srgbClr val="99CCFF"/>
          </a:solidFill>
          <a:ln>
            <a:noFill/>
          </a:ln>
          <a:extLst>
            <a:ext uri="{91240B29-F687-4F45-9708-019B960494DF}">
              <a14:hiddenLine xmlns:a14="http://schemas.microsoft.com/office/drawing/2010/main" w="9525">
                <a:solidFill>
                  <a:srgbClr val="000000"/>
                </a:solidFill>
                <a:round/>
                <a:headEnd/>
                <a:tailEnd/>
              </a14:hiddenLine>
            </a:ext>
          </a:extLst>
        </p:spPr>
        <p:txBody>
          <a:bodyPr lIns="90000" tIns="59112" rIns="90000" bIns="45000" anchor="ctr" anchorCtr="1"/>
          <a:lstStyle/>
          <a:p>
            <a:pPr algn="ctr">
              <a:tabLst>
                <a:tab pos="723900" algn="l"/>
                <a:tab pos="1447800" algn="l"/>
                <a:tab pos="2171700" algn="l"/>
              </a:tabLst>
            </a:pPr>
            <a:r>
              <a:rPr lang="de-DE" sz="1600" dirty="0">
                <a:solidFill>
                  <a:srgbClr val="000080"/>
                </a:solidFill>
              </a:rPr>
              <a:t>Invite SE Partners as Investors</a:t>
            </a:r>
          </a:p>
          <a:p>
            <a:pPr algn="ctr">
              <a:tabLst>
                <a:tab pos="723900" algn="l"/>
                <a:tab pos="1447800" algn="l"/>
                <a:tab pos="2171700" algn="l"/>
              </a:tabLst>
            </a:pPr>
            <a:endParaRPr lang="de-DE" sz="1600" dirty="0">
              <a:solidFill>
                <a:srgbClr val="000080"/>
              </a:solidFill>
            </a:endParaRPr>
          </a:p>
        </p:txBody>
      </p:sp>
      <p:sp>
        <p:nvSpPr>
          <p:cNvPr id="6153" name="Oval 7"/>
          <p:cNvSpPr>
            <a:spLocks noChangeArrowheads="1"/>
          </p:cNvSpPr>
          <p:nvPr/>
        </p:nvSpPr>
        <p:spPr bwMode="auto">
          <a:xfrm>
            <a:off x="3744913" y="3416300"/>
            <a:ext cx="2295525" cy="788988"/>
          </a:xfrm>
          <a:prstGeom prst="ellipse">
            <a:avLst/>
          </a:prstGeom>
          <a:solidFill>
            <a:srgbClr val="99CCFF"/>
          </a:solidFill>
          <a:ln>
            <a:noFill/>
          </a:ln>
          <a:extLst>
            <a:ext uri="{91240B29-F687-4F45-9708-019B960494DF}">
              <a14:hiddenLine xmlns:a14="http://schemas.microsoft.com/office/drawing/2010/main" w="9525">
                <a:solidFill>
                  <a:srgbClr val="000000"/>
                </a:solidFill>
                <a:round/>
                <a:headEnd/>
                <a:tailEnd/>
              </a14:hiddenLine>
            </a:ext>
          </a:extLst>
        </p:spPr>
        <p:txBody>
          <a:bodyPr lIns="90000" tIns="59112" rIns="90000" bIns="45000" anchor="ctr" anchorCtr="1"/>
          <a:lstStyle/>
          <a:p>
            <a:pPr algn="ctr">
              <a:tabLst>
                <a:tab pos="723900" algn="l"/>
                <a:tab pos="1447800" algn="l"/>
                <a:tab pos="2171700" algn="l"/>
              </a:tabLst>
            </a:pPr>
            <a:r>
              <a:rPr lang="de-DE" sz="1600">
                <a:solidFill>
                  <a:srgbClr val="000080"/>
                </a:solidFill>
              </a:rPr>
              <a:t>Create Values</a:t>
            </a:r>
          </a:p>
          <a:p>
            <a:pPr algn="ctr">
              <a:tabLst>
                <a:tab pos="723900" algn="l"/>
                <a:tab pos="1447800" algn="l"/>
                <a:tab pos="2171700" algn="l"/>
              </a:tabLst>
            </a:pPr>
            <a:r>
              <a:rPr lang="de-DE" sz="1600">
                <a:solidFill>
                  <a:srgbClr val="000080"/>
                </a:solidFill>
              </a:rPr>
              <a:t>With SE Mindset</a:t>
            </a:r>
          </a:p>
        </p:txBody>
      </p:sp>
      <p:sp>
        <p:nvSpPr>
          <p:cNvPr id="6154" name="Line 8"/>
          <p:cNvSpPr>
            <a:spLocks noChangeShapeType="1"/>
          </p:cNvSpPr>
          <p:nvPr/>
        </p:nvSpPr>
        <p:spPr bwMode="auto">
          <a:xfrm>
            <a:off x="4867275" y="5548313"/>
            <a:ext cx="1588" cy="15716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a:lstStyle/>
          <a:p>
            <a:endParaRPr lang="en-US"/>
          </a:p>
        </p:txBody>
      </p:sp>
      <p:sp>
        <p:nvSpPr>
          <p:cNvPr id="6155" name="Line 9"/>
          <p:cNvSpPr>
            <a:spLocks noChangeShapeType="1"/>
          </p:cNvSpPr>
          <p:nvPr/>
        </p:nvSpPr>
        <p:spPr bwMode="auto">
          <a:xfrm>
            <a:off x="4867275" y="6530975"/>
            <a:ext cx="1588" cy="315913"/>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a:lstStyle/>
          <a:p>
            <a:endParaRPr lang="en-US"/>
          </a:p>
        </p:txBody>
      </p:sp>
      <p:sp>
        <p:nvSpPr>
          <p:cNvPr id="6156" name="Text Box 10"/>
          <p:cNvSpPr txBox="1">
            <a:spLocks noChangeArrowheads="1"/>
          </p:cNvSpPr>
          <p:nvPr/>
        </p:nvSpPr>
        <p:spPr bwMode="auto">
          <a:xfrm>
            <a:off x="3065463" y="1422400"/>
            <a:ext cx="3635375" cy="55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59112" rIns="90000" bIns="45000"/>
          <a:lstStyle>
            <a:lvl1pPr eaLnBrk="0">
              <a:tabLst>
                <a:tab pos="723900" algn="l"/>
                <a:tab pos="1447800" algn="l"/>
                <a:tab pos="2171700" algn="l"/>
                <a:tab pos="2895600" algn="l"/>
                <a:tab pos="3619500" algn="l"/>
              </a:tabLst>
              <a:defRPr sz="2400">
                <a:solidFill>
                  <a:schemeClr val="tx1"/>
                </a:solidFill>
                <a:latin typeface="Arial" charset="0"/>
                <a:ea typeface="Arial Unicode MS" pitchFamily="34" charset="-128"/>
                <a:cs typeface="Arial Unicode MS" pitchFamily="34" charset="-128"/>
              </a:defRPr>
            </a:lvl1pPr>
            <a:lvl2pPr eaLnBrk="0">
              <a:tabLst>
                <a:tab pos="723900" algn="l"/>
                <a:tab pos="1447800" algn="l"/>
                <a:tab pos="2171700" algn="l"/>
                <a:tab pos="2895600" algn="l"/>
                <a:tab pos="3619500" algn="l"/>
              </a:tabLst>
              <a:defRPr sz="2400">
                <a:solidFill>
                  <a:schemeClr val="tx1"/>
                </a:solidFill>
                <a:latin typeface="Arial" charset="0"/>
                <a:ea typeface="Arial Unicode MS" pitchFamily="34" charset="-128"/>
                <a:cs typeface="Arial Unicode MS" pitchFamily="34" charset="-128"/>
              </a:defRPr>
            </a:lvl2pPr>
            <a:lvl3pPr eaLnBrk="0">
              <a:tabLst>
                <a:tab pos="723900" algn="l"/>
                <a:tab pos="1447800" algn="l"/>
                <a:tab pos="2171700" algn="l"/>
                <a:tab pos="2895600" algn="l"/>
                <a:tab pos="3619500" algn="l"/>
              </a:tabLst>
              <a:defRPr sz="2400">
                <a:solidFill>
                  <a:schemeClr val="tx1"/>
                </a:solidFill>
                <a:latin typeface="Arial" charset="0"/>
                <a:ea typeface="Arial Unicode MS" pitchFamily="34" charset="-128"/>
                <a:cs typeface="Arial Unicode MS" pitchFamily="34" charset="-128"/>
              </a:defRPr>
            </a:lvl3pPr>
            <a:lvl4pPr eaLnBrk="0">
              <a:tabLst>
                <a:tab pos="723900" algn="l"/>
                <a:tab pos="1447800" algn="l"/>
                <a:tab pos="2171700" algn="l"/>
                <a:tab pos="2895600" algn="l"/>
                <a:tab pos="3619500" algn="l"/>
              </a:tabLst>
              <a:defRPr sz="2400">
                <a:solidFill>
                  <a:schemeClr val="tx1"/>
                </a:solidFill>
                <a:latin typeface="Arial" charset="0"/>
                <a:ea typeface="Arial Unicode MS" pitchFamily="34" charset="-128"/>
                <a:cs typeface="Arial Unicode MS" pitchFamily="34" charset="-128"/>
              </a:defRPr>
            </a:lvl4pPr>
            <a:lvl5pPr eaLnBrk="0">
              <a:tabLst>
                <a:tab pos="723900" algn="l"/>
                <a:tab pos="1447800" algn="l"/>
                <a:tab pos="2171700" algn="l"/>
                <a:tab pos="2895600" algn="l"/>
                <a:tab pos="3619500" algn="l"/>
              </a:tabLst>
              <a:defRPr sz="2400">
                <a:solidFill>
                  <a:schemeClr val="tx1"/>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Lst>
              <a:defRPr sz="2400">
                <a:solidFill>
                  <a:schemeClr val="tx1"/>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Lst>
              <a:defRPr sz="2400">
                <a:solidFill>
                  <a:schemeClr val="tx1"/>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Lst>
              <a:defRPr sz="2400">
                <a:solidFill>
                  <a:schemeClr val="tx1"/>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Lst>
              <a:defRPr sz="2400">
                <a:solidFill>
                  <a:schemeClr val="tx1"/>
                </a:solidFill>
                <a:latin typeface="Arial" charset="0"/>
                <a:ea typeface="Arial Unicode MS" pitchFamily="34" charset="-128"/>
                <a:cs typeface="Arial Unicode MS" pitchFamily="34" charset="-128"/>
              </a:defRPr>
            </a:lvl9pPr>
          </a:lstStyle>
          <a:p>
            <a:pPr algn="ctr" eaLnBrk="1"/>
            <a:r>
              <a:rPr lang="de-DE" sz="1600" b="1" dirty="0">
                <a:solidFill>
                  <a:schemeClr val="bg1"/>
                </a:solidFill>
              </a:rPr>
              <a:t>1% Financial Capital</a:t>
            </a:r>
          </a:p>
          <a:p>
            <a:pPr algn="ctr" eaLnBrk="1"/>
            <a:r>
              <a:rPr lang="de-DE" sz="1600" b="1" dirty="0">
                <a:solidFill>
                  <a:schemeClr val="bg1"/>
                </a:solidFill>
              </a:rPr>
              <a:t>($100K - $1M)</a:t>
            </a:r>
          </a:p>
        </p:txBody>
      </p:sp>
      <p:sp>
        <p:nvSpPr>
          <p:cNvPr id="6157" name="Text Box 11"/>
          <p:cNvSpPr txBox="1">
            <a:spLocks noChangeArrowheads="1"/>
          </p:cNvSpPr>
          <p:nvPr/>
        </p:nvSpPr>
        <p:spPr bwMode="auto">
          <a:xfrm>
            <a:off x="3614738" y="7831136"/>
            <a:ext cx="2624137" cy="55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59112" rIns="90000" bIns="45000"/>
          <a:lstStyle>
            <a:lvl1pPr eaLnBrk="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1pPr>
            <a:lvl2pPr eaLnBrk="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2pPr>
            <a:lvl3pPr eaLnBrk="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3pPr>
            <a:lvl4pPr eaLnBrk="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4pPr>
            <a:lvl5pPr eaLnBrk="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Lst>
              <a:defRPr sz="2400">
                <a:solidFill>
                  <a:schemeClr val="tx1"/>
                </a:solidFill>
                <a:latin typeface="Arial" charset="0"/>
                <a:ea typeface="Arial Unicode MS" pitchFamily="34" charset="-128"/>
                <a:cs typeface="Arial Unicode MS" pitchFamily="34" charset="-128"/>
              </a:defRPr>
            </a:lvl9pPr>
          </a:lstStyle>
          <a:p>
            <a:pPr algn="ctr" eaLnBrk="1"/>
            <a:r>
              <a:rPr lang="de-DE" sz="1600" b="1" dirty="0">
                <a:solidFill>
                  <a:srgbClr val="000080"/>
                </a:solidFill>
              </a:rPr>
              <a:t>Long-Term Return</a:t>
            </a:r>
          </a:p>
          <a:p>
            <a:pPr algn="ctr" eaLnBrk="1"/>
            <a:r>
              <a:rPr lang="de-DE" sz="1600" b="1" dirty="0">
                <a:solidFill>
                  <a:srgbClr val="000080"/>
                </a:solidFill>
              </a:rPr>
              <a:t> ($ 10M -100M+)</a:t>
            </a:r>
          </a:p>
        </p:txBody>
      </p:sp>
      <p:sp>
        <p:nvSpPr>
          <p:cNvPr id="6158" name="AutoShape 12"/>
          <p:cNvSpPr>
            <a:spLocks/>
          </p:cNvSpPr>
          <p:nvPr/>
        </p:nvSpPr>
        <p:spPr bwMode="auto">
          <a:xfrm flipH="1">
            <a:off x="6768504" y="5219997"/>
            <a:ext cx="1944216" cy="3096344"/>
          </a:xfrm>
          <a:prstGeom prst="borderCallout1">
            <a:avLst>
              <a:gd name="adj1" fmla="val 8778"/>
              <a:gd name="adj2" fmla="val -14042"/>
              <a:gd name="adj3" fmla="val -86278"/>
              <a:gd name="adj4" fmla="val 94250"/>
            </a:avLst>
          </a:prstGeom>
          <a:solidFill>
            <a:srgbClr val="FF9966"/>
          </a:solidFill>
          <a:ln>
            <a:noFill/>
          </a:ln>
          <a:extLst>
            <a:ext uri="{91240B29-F687-4F45-9708-019B960494DF}">
              <a14:hiddenLine xmlns:a14="http://schemas.microsoft.com/office/drawing/2010/main" w="9525">
                <a:solidFill>
                  <a:srgbClr val="000000"/>
                </a:solidFill>
                <a:round/>
                <a:headEnd/>
                <a:tailEnd/>
              </a14:hiddenLine>
            </a:ext>
          </a:extLst>
        </p:spPr>
        <p:txBody>
          <a:bodyPr wrap="none" lIns="90000" tIns="60876" rIns="90000" bIns="45000" anchor="ctr"/>
          <a:lstStyle/>
          <a:p>
            <a:pPr algn="ctr">
              <a:tabLst>
                <a:tab pos="723900" algn="l"/>
                <a:tab pos="1447800" algn="l"/>
              </a:tabLst>
            </a:pPr>
            <a:endParaRPr lang="de-DE" b="1" dirty="0">
              <a:solidFill>
                <a:srgbClr val="000080"/>
              </a:solidFill>
            </a:endParaRPr>
          </a:p>
          <a:p>
            <a:pPr algn="ctr">
              <a:tabLst>
                <a:tab pos="723900" algn="l"/>
                <a:tab pos="1447800" algn="l"/>
              </a:tabLst>
            </a:pPr>
            <a:r>
              <a:rPr lang="de-DE" sz="1800" b="1" dirty="0">
                <a:solidFill>
                  <a:srgbClr val="000080"/>
                </a:solidFill>
              </a:rPr>
              <a:t>Social </a:t>
            </a:r>
          </a:p>
          <a:p>
            <a:pPr algn="ctr">
              <a:tabLst>
                <a:tab pos="723900" algn="l"/>
                <a:tab pos="1447800" algn="l"/>
              </a:tabLst>
            </a:pPr>
            <a:r>
              <a:rPr lang="de-DE" sz="1800" b="1" dirty="0">
                <a:solidFill>
                  <a:srgbClr val="000080"/>
                </a:solidFill>
              </a:rPr>
              <a:t>Partnership</a:t>
            </a: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p:txBody>
      </p:sp>
      <p:sp>
        <p:nvSpPr>
          <p:cNvPr id="6159" name="AutoShape 13"/>
          <p:cNvSpPr>
            <a:spLocks/>
          </p:cNvSpPr>
          <p:nvPr/>
        </p:nvSpPr>
        <p:spPr bwMode="auto">
          <a:xfrm>
            <a:off x="1367904" y="5112766"/>
            <a:ext cx="1922463" cy="3203575"/>
          </a:xfrm>
          <a:prstGeom prst="borderCallout1">
            <a:avLst>
              <a:gd name="adj1" fmla="val 8778"/>
              <a:gd name="adj2" fmla="val -4639"/>
              <a:gd name="adj3" fmla="val -76134"/>
              <a:gd name="adj4" fmla="val 89139"/>
            </a:avLst>
          </a:prstGeom>
          <a:solidFill>
            <a:srgbClr val="FF9966"/>
          </a:solidFill>
          <a:ln>
            <a:noFill/>
          </a:ln>
          <a:extLst>
            <a:ext uri="{91240B29-F687-4F45-9708-019B960494DF}">
              <a14:hiddenLine xmlns:a14="http://schemas.microsoft.com/office/drawing/2010/main" w="9525">
                <a:solidFill>
                  <a:srgbClr val="000000"/>
                </a:solidFill>
                <a:round/>
                <a:headEnd/>
                <a:tailEnd/>
              </a14:hiddenLine>
            </a:ext>
          </a:extLst>
        </p:spPr>
        <p:txBody>
          <a:bodyPr wrap="none" lIns="90000" tIns="60876" rIns="90000" bIns="45000" anchor="ctr"/>
          <a:lstStyle/>
          <a:p>
            <a:pPr algn="ctr">
              <a:tabLst>
                <a:tab pos="723900" algn="l"/>
                <a:tab pos="1447800" algn="l"/>
              </a:tabLst>
            </a:pPr>
            <a:endParaRPr lang="de-DE" b="1" dirty="0">
              <a:solidFill>
                <a:srgbClr val="000080"/>
              </a:solidFill>
            </a:endParaRPr>
          </a:p>
          <a:p>
            <a:pPr algn="ctr">
              <a:tabLst>
                <a:tab pos="723900" algn="l"/>
                <a:tab pos="1447800" algn="l"/>
              </a:tabLst>
            </a:pPr>
            <a:endParaRPr lang="de-DE"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r>
              <a:rPr lang="de-DE" sz="1800" b="1" dirty="0">
                <a:solidFill>
                  <a:srgbClr val="000080"/>
                </a:solidFill>
              </a:rPr>
              <a:t>Entrepreneurial</a:t>
            </a:r>
          </a:p>
          <a:p>
            <a:pPr algn="ctr">
              <a:tabLst>
                <a:tab pos="723900" algn="l"/>
                <a:tab pos="1447800" algn="l"/>
              </a:tabLst>
            </a:pPr>
            <a:r>
              <a:rPr lang="de-DE" sz="1800" b="1" dirty="0">
                <a:solidFill>
                  <a:srgbClr val="000080"/>
                </a:solidFill>
              </a:rPr>
              <a:t>Partnership</a:t>
            </a: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a:p>
            <a:pPr algn="ctr">
              <a:tabLst>
                <a:tab pos="723900" algn="l"/>
                <a:tab pos="1447800" algn="l"/>
              </a:tabLst>
            </a:pPr>
            <a:endParaRPr lang="de-DE" sz="1800" b="1" dirty="0">
              <a:solidFill>
                <a:srgbClr val="000080"/>
              </a:solidFill>
            </a:endParaRPr>
          </a:p>
        </p:txBody>
      </p:sp>
      <p:sp>
        <p:nvSpPr>
          <p:cNvPr id="6160" name="Line 17"/>
          <p:cNvSpPr>
            <a:spLocks noChangeShapeType="1"/>
          </p:cNvSpPr>
          <p:nvPr/>
        </p:nvSpPr>
        <p:spPr bwMode="auto">
          <a:xfrm>
            <a:off x="4867275" y="6499225"/>
            <a:ext cx="1588" cy="315913"/>
          </a:xfrm>
          <a:prstGeom prst="line">
            <a:avLst/>
          </a:prstGeom>
          <a:noFill/>
          <a:ln w="36000">
            <a:solidFill>
              <a:srgbClr val="00008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cxnSp>
        <p:nvCxnSpPr>
          <p:cNvPr id="6161" name="AutoShape 18"/>
          <p:cNvCxnSpPr>
            <a:cxnSpLocks noChangeShapeType="1"/>
          </p:cNvCxnSpPr>
          <p:nvPr/>
        </p:nvCxnSpPr>
        <p:spPr bwMode="auto">
          <a:xfrm>
            <a:off x="4859338" y="1979613"/>
            <a:ext cx="6350" cy="342900"/>
          </a:xfrm>
          <a:prstGeom prst="bentConnector3">
            <a:avLst>
              <a:gd name="adj1" fmla="val 50000"/>
            </a:avLst>
          </a:prstGeom>
          <a:noFill/>
          <a:ln w="36000">
            <a:solidFill>
              <a:srgbClr val="000080"/>
            </a:solidFill>
            <a:round/>
            <a:headEnd/>
            <a:tailEnd type="triangle" w="med" len="med"/>
          </a:ln>
          <a:extLst>
            <a:ext uri="{909E8E84-426E-40DD-AFC4-6F175D3DCCD1}">
              <a14:hiddenFill xmlns:a14="http://schemas.microsoft.com/office/drawing/2010/main">
                <a:noFill/>
              </a14:hiddenFill>
            </a:ext>
          </a:extLst>
        </p:spPr>
      </p:cxnSp>
      <p:sp>
        <p:nvSpPr>
          <p:cNvPr id="6162" name="Line 19"/>
          <p:cNvSpPr>
            <a:spLocks noChangeShapeType="1"/>
          </p:cNvSpPr>
          <p:nvPr/>
        </p:nvSpPr>
        <p:spPr bwMode="auto">
          <a:xfrm>
            <a:off x="4848225" y="3114675"/>
            <a:ext cx="1588" cy="315913"/>
          </a:xfrm>
          <a:prstGeom prst="line">
            <a:avLst/>
          </a:prstGeom>
          <a:noFill/>
          <a:ln w="36000">
            <a:solidFill>
              <a:srgbClr val="00008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163" name="Line 20"/>
          <p:cNvSpPr>
            <a:spLocks noChangeShapeType="1"/>
          </p:cNvSpPr>
          <p:nvPr/>
        </p:nvSpPr>
        <p:spPr bwMode="auto">
          <a:xfrm>
            <a:off x="4867275" y="4229100"/>
            <a:ext cx="1588" cy="315913"/>
          </a:xfrm>
          <a:prstGeom prst="line">
            <a:avLst/>
          </a:prstGeom>
          <a:noFill/>
          <a:ln w="36000">
            <a:solidFill>
              <a:srgbClr val="00008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164" name="Line 21"/>
          <p:cNvSpPr>
            <a:spLocks noChangeShapeType="1"/>
          </p:cNvSpPr>
          <p:nvPr/>
        </p:nvSpPr>
        <p:spPr bwMode="auto">
          <a:xfrm>
            <a:off x="4848225" y="5345113"/>
            <a:ext cx="1588" cy="315912"/>
          </a:xfrm>
          <a:prstGeom prst="line">
            <a:avLst/>
          </a:prstGeom>
          <a:noFill/>
          <a:ln w="36000">
            <a:solidFill>
              <a:srgbClr val="00008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 name="Oval 6">
            <a:extLst>
              <a:ext uri="{FF2B5EF4-FFF2-40B4-BE49-F238E27FC236}">
                <a16:creationId xmlns:a16="http://schemas.microsoft.com/office/drawing/2014/main" xmlns="" id="{4F669AAB-917E-441A-B395-E1E71C1BAE66}"/>
              </a:ext>
            </a:extLst>
          </p:cNvPr>
          <p:cNvSpPr>
            <a:spLocks noChangeArrowheads="1"/>
          </p:cNvSpPr>
          <p:nvPr/>
        </p:nvSpPr>
        <p:spPr bwMode="auto">
          <a:xfrm>
            <a:off x="3614738" y="6856413"/>
            <a:ext cx="2663825" cy="788988"/>
          </a:xfrm>
          <a:prstGeom prst="ellipse">
            <a:avLst/>
          </a:prstGeom>
          <a:solidFill>
            <a:srgbClr val="99CCFF"/>
          </a:solidFill>
          <a:ln>
            <a:noFill/>
          </a:ln>
          <a:extLst>
            <a:ext uri="{91240B29-F687-4F45-9708-019B960494DF}">
              <a14:hiddenLine xmlns:a14="http://schemas.microsoft.com/office/drawing/2010/main" w="9525">
                <a:solidFill>
                  <a:srgbClr val="000000"/>
                </a:solidFill>
                <a:round/>
                <a:headEnd/>
                <a:tailEnd/>
              </a14:hiddenLine>
            </a:ext>
          </a:extLst>
        </p:spPr>
        <p:txBody>
          <a:bodyPr lIns="90000" tIns="59112" rIns="90000" bIns="45000" anchor="ctr" anchorCtr="1"/>
          <a:lstStyle/>
          <a:p>
            <a:pPr algn="ctr">
              <a:tabLst>
                <a:tab pos="723900" algn="l"/>
                <a:tab pos="1447800" algn="l"/>
                <a:tab pos="2171700" algn="l"/>
              </a:tabLst>
            </a:pPr>
            <a:r>
              <a:rPr lang="de-DE" sz="1600" dirty="0">
                <a:solidFill>
                  <a:srgbClr val="000080"/>
                </a:solidFill>
              </a:rPr>
              <a:t>From Entry to Exit Strategies</a:t>
            </a:r>
          </a:p>
        </p:txBody>
      </p:sp>
      <p:sp>
        <p:nvSpPr>
          <p:cNvPr id="22" name="Line 17">
            <a:extLst>
              <a:ext uri="{FF2B5EF4-FFF2-40B4-BE49-F238E27FC236}">
                <a16:creationId xmlns:a16="http://schemas.microsoft.com/office/drawing/2014/main" xmlns="" id="{DC473A4B-84C1-427A-8D19-4BB70BAC594A}"/>
              </a:ext>
            </a:extLst>
          </p:cNvPr>
          <p:cNvSpPr>
            <a:spLocks noChangeShapeType="1"/>
          </p:cNvSpPr>
          <p:nvPr/>
        </p:nvSpPr>
        <p:spPr bwMode="auto">
          <a:xfrm>
            <a:off x="4894708" y="7568380"/>
            <a:ext cx="1588" cy="315913"/>
          </a:xfrm>
          <a:prstGeom prst="line">
            <a:avLst/>
          </a:prstGeom>
          <a:noFill/>
          <a:ln w="36000">
            <a:solidFill>
              <a:srgbClr val="00008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overrideClrMapping bg1="lt1" tx1="dk1" bg2="lt2" tx2="dk2" accent1="accent1" accent2="accent2" accent3="accent3" accent4="accent4" accent5="accent5" accent6="accent6" hlink="hlink" folHlink="folHlink"/>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137775" cy="755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itle 1"/>
          <p:cNvSpPr>
            <a:spLocks/>
          </p:cNvSpPr>
          <p:nvPr/>
        </p:nvSpPr>
        <p:spPr bwMode="auto">
          <a:xfrm>
            <a:off x="3779838" y="2519363"/>
            <a:ext cx="4872037" cy="512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794" tIns="50397" rIns="100794" bIns="50397" anchor="ctr"/>
          <a:lstStyle/>
          <a:p>
            <a:pPr>
              <a:spcBef>
                <a:spcPts val="663"/>
              </a:spcBef>
            </a:pPr>
            <a:r>
              <a:rPr lang="en-US" sz="1500">
                <a:latin typeface="Baskerville Old Face" pitchFamily="18" charset="0"/>
              </a:rPr>
              <a:t/>
            </a:r>
            <a:br>
              <a:rPr lang="en-US" sz="1500">
                <a:latin typeface="Baskerville Old Face" pitchFamily="18" charset="0"/>
              </a:rPr>
            </a:br>
            <a:endParaRPr lang="en-US" sz="1500">
              <a:latin typeface="Baskerville Old Face" pitchFamily="18" charset="0"/>
            </a:endParaRPr>
          </a:p>
        </p:txBody>
      </p:sp>
      <p:sp>
        <p:nvSpPr>
          <p:cNvPr id="7174" name="Title 1"/>
          <p:cNvSpPr>
            <a:spLocks/>
          </p:cNvSpPr>
          <p:nvPr/>
        </p:nvSpPr>
        <p:spPr bwMode="auto">
          <a:xfrm>
            <a:off x="0" y="6052047"/>
            <a:ext cx="9936163" cy="1364754"/>
          </a:xfrm>
          <a:prstGeom prst="rect">
            <a:avLst/>
          </a:prstGeom>
          <a:noFill/>
          <a:ln w="9525">
            <a:noFill/>
            <a:miter lim="800000"/>
            <a:headEnd/>
            <a:tailEnd/>
          </a:ln>
        </p:spPr>
        <p:txBody>
          <a:bodyPr lIns="100794" tIns="50397" rIns="100794" bIns="50397" anchor="ctr"/>
          <a:lstStyle/>
          <a:p>
            <a:pPr algn="ctr">
              <a:spcBef>
                <a:spcPts val="663"/>
              </a:spcBef>
              <a:defRPr/>
            </a:pPr>
            <a:r>
              <a:rPr lang="en-US" sz="1800" b="1" dirty="0">
                <a:solidFill>
                  <a:schemeClr val="accent1">
                    <a:lumMod val="50000"/>
                  </a:schemeClr>
                </a:solidFill>
              </a:rPr>
              <a:t>Aerial view of  existing assets around the land we applied  20 (</a:t>
            </a:r>
            <a:r>
              <a:rPr lang="en-US" sz="1800" b="1" dirty="0" err="1">
                <a:solidFill>
                  <a:schemeClr val="accent1">
                    <a:lumMod val="50000"/>
                  </a:schemeClr>
                </a:solidFill>
              </a:rPr>
              <a:t>i</a:t>
            </a:r>
            <a:r>
              <a:rPr lang="en-US" sz="1800" b="1" dirty="0">
                <a:solidFill>
                  <a:schemeClr val="accent1">
                    <a:lumMod val="50000"/>
                  </a:schemeClr>
                </a:solidFill>
              </a:rPr>
              <a:t>) s to innovate a theme, concept and integration to create mega 3 mill sqft mixed used community project under Wellness District Umbrella and exited  by passing the work to developers</a:t>
            </a:r>
            <a:endParaRPr lang="en-US" sz="1500" b="1" dirty="0">
              <a:solidFill>
                <a:schemeClr val="accent1">
                  <a:lumMod val="50000"/>
                </a:schemeClr>
              </a:solidFill>
              <a:latin typeface="Baskerville Old Face" pitchFamily="18" charset="0"/>
            </a:endParaRPr>
          </a:p>
        </p:txBody>
      </p:sp>
      <p:pic>
        <p:nvPicPr>
          <p:cNvPr id="7173" name="Picture 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6963" y="1907629"/>
            <a:ext cx="7543800" cy="385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Subtitle 2"/>
          <p:cNvSpPr>
            <a:spLocks/>
          </p:cNvSpPr>
          <p:nvPr/>
        </p:nvSpPr>
        <p:spPr bwMode="auto">
          <a:xfrm>
            <a:off x="215900" y="444500"/>
            <a:ext cx="9720263" cy="1174750"/>
          </a:xfrm>
          <a:prstGeom prst="rect">
            <a:avLst/>
          </a:prstGeom>
          <a:noFill/>
          <a:ln w="9525">
            <a:noFill/>
            <a:miter lim="800000"/>
            <a:headEnd/>
            <a:tailEnd/>
          </a:ln>
        </p:spPr>
        <p:txBody>
          <a:bodyPr lIns="100794" tIns="50397" rIns="100794" bIns="50397" anchor="ctr"/>
          <a:lstStyle/>
          <a:p>
            <a:pPr algn="ctr">
              <a:spcBef>
                <a:spcPct val="20000"/>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z="3600" dirty="0">
                <a:solidFill>
                  <a:schemeClr val="accent1">
                    <a:lumMod val="50000"/>
                  </a:schemeClr>
                </a:solidFill>
                <a:latin typeface="Bodoni MT Condensed" pitchFamily="18" charset="0"/>
                <a:cs typeface="+mj-cs"/>
              </a:rPr>
              <a:t>Our Case Study:  The International Club of Canada (1st Phase of Markham Wellness District)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080625" cy="755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6" name="Title 1"/>
          <p:cNvSpPr>
            <a:spLocks/>
          </p:cNvSpPr>
          <p:nvPr/>
        </p:nvSpPr>
        <p:spPr bwMode="auto">
          <a:xfrm>
            <a:off x="252413" y="2339975"/>
            <a:ext cx="9612312" cy="431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794" tIns="50397" rIns="100794" bIns="50397" anchor="ctr"/>
          <a:lstStyle/>
          <a:p>
            <a:pPr>
              <a:spcBef>
                <a:spcPts val="663"/>
              </a:spcBef>
            </a:pPr>
            <a:r>
              <a:rPr lang="en-CA" sz="1500" dirty="0">
                <a:latin typeface="Baskerville Old Face" pitchFamily="18" charset="0"/>
              </a:rPr>
              <a:t/>
            </a:r>
            <a:br>
              <a:rPr lang="en-CA" sz="1500" dirty="0">
                <a:latin typeface="Baskerville Old Face" pitchFamily="18" charset="0"/>
              </a:rPr>
            </a:br>
            <a:r>
              <a:rPr lang="en-CA" sz="1500" dirty="0">
                <a:latin typeface="Baskerville Old Face" pitchFamily="18" charset="0"/>
              </a:rPr>
              <a:t/>
            </a:r>
            <a:br>
              <a:rPr lang="en-CA" sz="1500" dirty="0">
                <a:latin typeface="Baskerville Old Face" pitchFamily="18" charset="0"/>
              </a:rPr>
            </a:br>
            <a:endParaRPr lang="en-CA" sz="1500" dirty="0">
              <a:latin typeface="Baskerville Old Face" pitchFamily="18" charset="0"/>
            </a:endParaRPr>
          </a:p>
          <a:p>
            <a:pPr>
              <a:spcBef>
                <a:spcPts val="663"/>
              </a:spcBef>
            </a:pPr>
            <a:endParaRPr lang="en-CA" sz="1500" dirty="0">
              <a:latin typeface="Baskerville Old Face" pitchFamily="18" charset="0"/>
            </a:endParaRPr>
          </a:p>
          <a:p>
            <a:pPr>
              <a:spcBef>
                <a:spcPts val="663"/>
              </a:spcBef>
            </a:pPr>
            <a:endParaRPr lang="en-CA" sz="1500" dirty="0">
              <a:latin typeface="Baskerville Old Face" pitchFamily="18" charset="0"/>
            </a:endParaRPr>
          </a:p>
          <a:p>
            <a:pPr>
              <a:spcBef>
                <a:spcPts val="663"/>
              </a:spcBef>
            </a:pPr>
            <a:endParaRPr lang="en-CA" sz="1500" dirty="0">
              <a:latin typeface="Baskerville Old Face" pitchFamily="18" charset="0"/>
            </a:endParaRPr>
          </a:p>
          <a:p>
            <a:pPr>
              <a:spcBef>
                <a:spcPts val="663"/>
              </a:spcBef>
            </a:pPr>
            <a:endParaRPr lang="en-CA" sz="1500" dirty="0">
              <a:latin typeface="Baskerville Old Face" pitchFamily="18" charset="0"/>
            </a:endParaRPr>
          </a:p>
          <a:p>
            <a:pPr>
              <a:spcBef>
                <a:spcPts val="663"/>
              </a:spcBef>
            </a:pPr>
            <a:endParaRPr lang="en-CA" sz="1500" dirty="0">
              <a:latin typeface="Baskerville Old Face" pitchFamily="18" charset="0"/>
            </a:endParaRPr>
          </a:p>
          <a:p>
            <a:pPr>
              <a:spcBef>
                <a:spcPts val="663"/>
              </a:spcBef>
            </a:pPr>
            <a:endParaRPr lang="en-CA" sz="1500" dirty="0">
              <a:latin typeface="Baskerville Old Face" pitchFamily="18" charset="0"/>
            </a:endParaRPr>
          </a:p>
          <a:p>
            <a:pPr>
              <a:spcBef>
                <a:spcPts val="663"/>
              </a:spcBef>
            </a:pPr>
            <a:endParaRPr lang="en-CA" sz="1500" dirty="0">
              <a:latin typeface="Baskerville Old Face" pitchFamily="18" charset="0"/>
            </a:endParaRPr>
          </a:p>
          <a:p>
            <a:pPr>
              <a:spcBef>
                <a:spcPts val="663"/>
              </a:spcBef>
            </a:pPr>
            <a:endParaRPr lang="en-CA" sz="1500" dirty="0">
              <a:latin typeface="Baskerville Old Face" pitchFamily="18" charset="0"/>
            </a:endParaRPr>
          </a:p>
          <a:p>
            <a:pPr>
              <a:spcBef>
                <a:spcPts val="663"/>
              </a:spcBef>
            </a:pPr>
            <a:endParaRPr lang="en-CA" sz="1500" dirty="0">
              <a:latin typeface="Baskerville Old Face" pitchFamily="18" charset="0"/>
            </a:endParaRPr>
          </a:p>
          <a:p>
            <a:pPr>
              <a:spcBef>
                <a:spcPts val="663"/>
              </a:spcBef>
            </a:pPr>
            <a:endParaRPr lang="en-CA" sz="1500" dirty="0">
              <a:latin typeface="Baskerville Old Face" pitchFamily="18" charset="0"/>
            </a:endParaRPr>
          </a:p>
          <a:p>
            <a:pPr>
              <a:spcBef>
                <a:spcPts val="663"/>
              </a:spcBef>
            </a:pPr>
            <a:endParaRPr lang="en-CA" sz="1500" dirty="0">
              <a:latin typeface="Baskerville Old Face" pitchFamily="18" charset="0"/>
            </a:endParaRPr>
          </a:p>
          <a:p>
            <a:pPr>
              <a:spcBef>
                <a:spcPts val="663"/>
              </a:spcBef>
            </a:pPr>
            <a:endParaRPr lang="en-CA" sz="1500" dirty="0">
              <a:latin typeface="Baskerville Old Face" pitchFamily="18" charset="0"/>
            </a:endParaRPr>
          </a:p>
          <a:p>
            <a:pPr>
              <a:spcBef>
                <a:spcPts val="663"/>
              </a:spcBef>
            </a:pPr>
            <a:endParaRPr lang="en-CA" sz="1500" dirty="0">
              <a:latin typeface="Baskerville Old Face" pitchFamily="18" charset="0"/>
            </a:endParaRPr>
          </a:p>
          <a:p>
            <a:pPr>
              <a:spcBef>
                <a:spcPts val="663"/>
              </a:spcBef>
            </a:pPr>
            <a:endParaRPr lang="en-CA" sz="1800" dirty="0">
              <a:latin typeface="Baskerville Old Face" pitchFamily="18" charset="0"/>
            </a:endParaRPr>
          </a:p>
          <a:p>
            <a:pPr>
              <a:spcBef>
                <a:spcPts val="663"/>
              </a:spcBef>
            </a:pPr>
            <a:endParaRPr lang="en-CA" sz="1800" dirty="0">
              <a:latin typeface="Baskerville Old Face" pitchFamily="18" charset="0"/>
            </a:endParaRPr>
          </a:p>
          <a:p>
            <a:pPr>
              <a:spcBef>
                <a:spcPts val="663"/>
              </a:spcBef>
            </a:pPr>
            <a:endParaRPr lang="en-CA" sz="1800" dirty="0">
              <a:latin typeface="Baskerville Old Face" pitchFamily="18" charset="0"/>
            </a:endParaRPr>
          </a:p>
          <a:p>
            <a:pPr>
              <a:spcBef>
                <a:spcPts val="663"/>
              </a:spcBef>
            </a:pPr>
            <a:r>
              <a:rPr lang="en-CA" sz="1800" dirty="0">
                <a:latin typeface="Baskerville Old Face" pitchFamily="18" charset="0"/>
              </a:rPr>
              <a:t>MARKHAM WELLNESS DISTRICT- MWD</a:t>
            </a:r>
          </a:p>
          <a:p>
            <a:pPr>
              <a:spcBef>
                <a:spcPts val="663"/>
              </a:spcBef>
            </a:pPr>
            <a:r>
              <a:rPr lang="en-CA" sz="1800" dirty="0">
                <a:latin typeface="Baskerville Old Face" pitchFamily="18" charset="0"/>
              </a:rPr>
              <a:t>Markham Stouffville Hospital provides Markham Wellness District ready made absorption – walk to work in wellness</a:t>
            </a:r>
          </a:p>
          <a:p>
            <a:pPr>
              <a:spcBef>
                <a:spcPts val="663"/>
              </a:spcBef>
            </a:pPr>
            <a:r>
              <a:rPr lang="en-CA" sz="1800" dirty="0">
                <a:latin typeface="Baskerville Old Face" pitchFamily="18" charset="0"/>
              </a:rPr>
              <a:t>Expansion will finish in 2013 at cost of $500 M with tax payers dollars, and will include a new Cornell Community Centre adjacent to Markham Wellness District. </a:t>
            </a:r>
          </a:p>
          <a:p>
            <a:pPr>
              <a:spcBef>
                <a:spcPts val="663"/>
              </a:spcBef>
            </a:pPr>
            <a:r>
              <a:rPr lang="en-CA" sz="1800" dirty="0">
                <a:latin typeface="Baskerville Old Face" pitchFamily="18" charset="0"/>
              </a:rPr>
              <a:t>Ready Market –Hospital 1,800 staff – 275 Physicians - New Staff  900 staff and 300 nurses – approx 300,000 visitors pa from region + Cornell Community planned as 30,000 in 10 years ( all TICC and MWD Customers) </a:t>
            </a:r>
            <a:br>
              <a:rPr lang="en-CA" sz="1800" dirty="0">
                <a:latin typeface="Baskerville Old Face" pitchFamily="18" charset="0"/>
              </a:rPr>
            </a:br>
            <a:r>
              <a:rPr lang="en-CA" sz="1800" dirty="0">
                <a:latin typeface="Baskerville Old Face" pitchFamily="18" charset="0"/>
              </a:rPr>
              <a:t/>
            </a:r>
            <a:br>
              <a:rPr lang="en-CA" sz="1800" dirty="0">
                <a:latin typeface="Baskerville Old Face" pitchFamily="18" charset="0"/>
              </a:rPr>
            </a:br>
            <a:r>
              <a:rPr lang="en-CA" sz="1800" dirty="0">
                <a:latin typeface="Baskerville Old Face" pitchFamily="18" charset="0"/>
              </a:rPr>
              <a:t>120,000 cars park at the hospital per year ( place to market MWD) The traffic will increase with the expansion of the hospital and the opening of the East Markham Community Centre and Library providing customers for MWD</a:t>
            </a:r>
          </a:p>
          <a:p>
            <a:pPr>
              <a:spcBef>
                <a:spcPts val="663"/>
              </a:spcBef>
            </a:pPr>
            <a:r>
              <a:rPr lang="en-CA" sz="1800" dirty="0">
                <a:latin typeface="Baskerville Old Face" pitchFamily="18" charset="0"/>
              </a:rPr>
              <a:t>Largest Urban Rouge Park intellectually bought with Rouge Riding Bicycle </a:t>
            </a:r>
          </a:p>
          <a:p>
            <a:pPr>
              <a:spcBef>
                <a:spcPts val="663"/>
              </a:spcBef>
            </a:pPr>
            <a:endParaRPr lang="en-CA" sz="1800" dirty="0">
              <a:latin typeface="Baskerville Old Face" pitchFamily="18" charset="0"/>
            </a:endParaRPr>
          </a:p>
          <a:p>
            <a:pPr>
              <a:spcBef>
                <a:spcPts val="663"/>
              </a:spcBef>
            </a:pPr>
            <a:endParaRPr lang="en-CA" sz="1800" dirty="0">
              <a:latin typeface="Baskerville Old Face" pitchFamily="18" charset="0"/>
            </a:endParaRPr>
          </a:p>
          <a:p>
            <a:pPr>
              <a:spcBef>
                <a:spcPts val="663"/>
              </a:spcBef>
            </a:pPr>
            <a:endParaRPr lang="en-CA" sz="1800" dirty="0">
              <a:latin typeface="Baskerville Old Face" pitchFamily="18" charset="0"/>
            </a:endParaRPr>
          </a:p>
          <a:p>
            <a:pPr>
              <a:spcBef>
                <a:spcPts val="663"/>
              </a:spcBef>
            </a:pPr>
            <a:r>
              <a:rPr lang="en-CA" sz="1400" dirty="0">
                <a:latin typeface="Baskerville Old Face" pitchFamily="18" charset="0"/>
              </a:rPr>
              <a:t>- </a:t>
            </a:r>
          </a:p>
          <a:p>
            <a:pPr>
              <a:spcBef>
                <a:spcPts val="663"/>
              </a:spcBef>
            </a:pPr>
            <a:endParaRPr lang="en-CA" sz="1400" dirty="0">
              <a:latin typeface="Baskerville Old Face" pitchFamily="18" charset="0"/>
            </a:endParaRPr>
          </a:p>
          <a:p>
            <a:pPr>
              <a:spcBef>
                <a:spcPts val="663"/>
              </a:spcBef>
            </a:pPr>
            <a:endParaRPr lang="en-CA" sz="1400" dirty="0">
              <a:latin typeface="Baskerville Old Face" pitchFamily="18" charset="0"/>
            </a:endParaRPr>
          </a:p>
          <a:p>
            <a:pPr>
              <a:spcBef>
                <a:spcPts val="663"/>
              </a:spcBef>
            </a:pPr>
            <a:endParaRPr lang="en-CA" sz="1400" dirty="0">
              <a:latin typeface="Baskerville Old Face" pitchFamily="18" charset="0"/>
            </a:endParaRPr>
          </a:p>
          <a:p>
            <a:pPr>
              <a:spcBef>
                <a:spcPts val="663"/>
              </a:spcBef>
            </a:pPr>
            <a:endParaRPr lang="en-CA" sz="1400" dirty="0">
              <a:latin typeface="Baskerville Old Face" pitchFamily="18" charset="0"/>
            </a:endParaRPr>
          </a:p>
          <a:p>
            <a:pPr>
              <a:spcBef>
                <a:spcPts val="663"/>
              </a:spcBef>
            </a:pPr>
            <a:endParaRPr lang="en-CA" sz="1400" dirty="0">
              <a:latin typeface="Baskerville Old Face" pitchFamily="18" charset="0"/>
            </a:endParaRPr>
          </a:p>
          <a:p>
            <a:pPr>
              <a:spcBef>
                <a:spcPts val="663"/>
              </a:spcBef>
            </a:pPr>
            <a:endParaRPr lang="en-CA" sz="1400" dirty="0">
              <a:latin typeface="Baskerville Old Face" pitchFamily="18" charset="0"/>
            </a:endParaRPr>
          </a:p>
          <a:p>
            <a:pPr>
              <a:spcBef>
                <a:spcPts val="663"/>
              </a:spcBef>
            </a:pPr>
            <a:endParaRPr lang="en-CA" sz="1400" dirty="0">
              <a:latin typeface="Baskerville Old Face" pitchFamily="18" charset="0"/>
            </a:endParaRPr>
          </a:p>
          <a:p>
            <a:pPr>
              <a:spcBef>
                <a:spcPts val="663"/>
              </a:spcBef>
            </a:pPr>
            <a:endParaRPr lang="en-CA" sz="1400" dirty="0">
              <a:latin typeface="Baskerville Old Face" pitchFamily="18" charset="0"/>
            </a:endParaRPr>
          </a:p>
          <a:p>
            <a:pPr>
              <a:spcBef>
                <a:spcPts val="663"/>
              </a:spcBef>
            </a:pPr>
            <a:endParaRPr lang="en-CA" sz="1400" dirty="0">
              <a:latin typeface="Baskerville Old Face" pitchFamily="18" charset="0"/>
            </a:endParaRPr>
          </a:p>
          <a:p>
            <a:pPr>
              <a:spcBef>
                <a:spcPts val="663"/>
              </a:spcBef>
            </a:pPr>
            <a:endParaRPr lang="en-CA" sz="1400" dirty="0">
              <a:latin typeface="Baskerville Old Face" pitchFamily="18" charset="0"/>
            </a:endParaRPr>
          </a:p>
          <a:p>
            <a:pPr>
              <a:spcBef>
                <a:spcPts val="663"/>
              </a:spcBef>
            </a:pPr>
            <a:endParaRPr lang="en-CA" sz="1400" dirty="0">
              <a:latin typeface="Baskerville Old Face" pitchFamily="18" charset="0"/>
            </a:endParaRPr>
          </a:p>
          <a:p>
            <a:pPr>
              <a:spcBef>
                <a:spcPts val="663"/>
              </a:spcBef>
            </a:pPr>
            <a:endParaRPr lang="en-CA" sz="1400" dirty="0">
              <a:latin typeface="Baskerville Old Face" pitchFamily="18" charset="0"/>
            </a:endParaRPr>
          </a:p>
          <a:p>
            <a:pPr>
              <a:spcBef>
                <a:spcPts val="663"/>
              </a:spcBef>
            </a:pPr>
            <a:endParaRPr lang="en-CA" sz="1400" dirty="0">
              <a:latin typeface="Baskerville Old Face" pitchFamily="18" charset="0"/>
            </a:endParaRPr>
          </a:p>
          <a:p>
            <a:pPr>
              <a:spcBef>
                <a:spcPts val="663"/>
              </a:spcBef>
            </a:pPr>
            <a:endParaRPr lang="en-CA" sz="1400" dirty="0">
              <a:latin typeface="Baskerville Old Face" pitchFamily="18" charset="0"/>
            </a:endParaRPr>
          </a:p>
          <a:p>
            <a:pPr>
              <a:spcBef>
                <a:spcPts val="663"/>
              </a:spcBef>
            </a:pPr>
            <a:endParaRPr lang="en-CA" sz="1400" dirty="0">
              <a:latin typeface="Baskerville Old Face" pitchFamily="18" charset="0"/>
            </a:endParaRPr>
          </a:p>
        </p:txBody>
      </p:sp>
      <p:sp>
        <p:nvSpPr>
          <p:cNvPr id="8197" name="Subtitle 2"/>
          <p:cNvSpPr>
            <a:spLocks/>
          </p:cNvSpPr>
          <p:nvPr/>
        </p:nvSpPr>
        <p:spPr bwMode="auto">
          <a:xfrm>
            <a:off x="360363" y="336550"/>
            <a:ext cx="9432925" cy="117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794" tIns="50397" rIns="100794" bIns="50397"/>
          <a:lstStyle/>
          <a:p>
            <a:pPr algn="ctr">
              <a:spcBef>
                <a:spcPct val="20000"/>
              </a:spcBef>
              <a:buFont typeface="Arial" charset="0"/>
              <a:buNone/>
            </a:pPr>
            <a:r>
              <a:rPr lang="en-US" sz="4000">
                <a:solidFill>
                  <a:srgbClr val="F2F2F2"/>
                </a:solidFill>
                <a:latin typeface="Bodoni MT Condensed" pitchFamily="18" charset="0"/>
              </a:rPr>
              <a:t>Multi-Billion Dollar Assets We Identified Around the Site to Create TICC and MWD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080625" cy="755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Subtitle 2"/>
          <p:cNvSpPr>
            <a:spLocks/>
          </p:cNvSpPr>
          <p:nvPr/>
        </p:nvSpPr>
        <p:spPr bwMode="auto">
          <a:xfrm>
            <a:off x="215900" y="336550"/>
            <a:ext cx="9648825" cy="117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794" tIns="50397" rIns="100794" bIns="50397"/>
          <a:lstStyle/>
          <a:p>
            <a:pPr algn="ctr">
              <a:spcBef>
                <a:spcPct val="20000"/>
              </a:spcBef>
              <a:buFont typeface="Arial" charset="0"/>
              <a:buNone/>
            </a:pPr>
            <a:r>
              <a:rPr lang="en-US" sz="4000">
                <a:solidFill>
                  <a:srgbClr val="F2F2F2"/>
                </a:solidFill>
                <a:latin typeface="Bodoni MT Condensed" pitchFamily="18" charset="0"/>
              </a:rPr>
              <a:t>TICC and MWD is Themed Around 7 Dimensions of Wellness </a:t>
            </a:r>
          </a:p>
        </p:txBody>
      </p:sp>
      <p:sp>
        <p:nvSpPr>
          <p:cNvPr id="9221" name="Title 1"/>
          <p:cNvSpPr>
            <a:spLocks/>
          </p:cNvSpPr>
          <p:nvPr/>
        </p:nvSpPr>
        <p:spPr bwMode="auto">
          <a:xfrm>
            <a:off x="3779838" y="1763713"/>
            <a:ext cx="4872037" cy="277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794" tIns="50397" rIns="100794" bIns="50397" anchor="ctr"/>
          <a:lstStyle/>
          <a:p>
            <a:pPr>
              <a:spcBef>
                <a:spcPts val="663"/>
              </a:spcBef>
            </a:pPr>
            <a:endParaRPr lang="en-CA" sz="1500">
              <a:latin typeface="Baskerville Old Face" pitchFamily="18" charset="0"/>
            </a:endParaRPr>
          </a:p>
        </p:txBody>
      </p:sp>
      <p:pic>
        <p:nvPicPr>
          <p:cNvPr id="9222" name="Picture 9" descr="6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2484438"/>
            <a:ext cx="5040313" cy="409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Title 1"/>
          <p:cNvSpPr>
            <a:spLocks/>
          </p:cNvSpPr>
          <p:nvPr/>
        </p:nvSpPr>
        <p:spPr bwMode="auto">
          <a:xfrm>
            <a:off x="4752975" y="2352675"/>
            <a:ext cx="5040313" cy="445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0794" tIns="50397" rIns="100794" bIns="50397" anchor="ctr"/>
          <a:lstStyle/>
          <a:p>
            <a:pPr>
              <a:spcBef>
                <a:spcPts val="663"/>
              </a:spcBef>
            </a:pPr>
            <a:r>
              <a:rPr lang="en-CA" sz="1500">
                <a:latin typeface="Baskerville Old Face" pitchFamily="18" charset="0"/>
              </a:rPr>
              <a:t>Wellness means a balanced integration of Physical Existence and Human Aspirations for Individual and Group Satisfaction of the human spirit.</a:t>
            </a:r>
          </a:p>
          <a:p>
            <a:pPr>
              <a:spcBef>
                <a:spcPts val="663"/>
              </a:spcBef>
            </a:pPr>
            <a:endParaRPr lang="en-CA" sz="1500">
              <a:latin typeface="Baskerville Old Face" pitchFamily="18" charset="0"/>
            </a:endParaRPr>
          </a:p>
          <a:p>
            <a:pPr>
              <a:spcBef>
                <a:spcPts val="663"/>
              </a:spcBef>
            </a:pPr>
            <a:r>
              <a:rPr lang="en-CA" sz="1500">
                <a:latin typeface="Baskerville Old Face" pitchFamily="18" charset="0"/>
              </a:rPr>
              <a:t>Our vision is to create a community in which people of all generations come to live together (parents- grandparents  and grand kids) in an emotionally developed and diverse environment </a:t>
            </a:r>
            <a:r>
              <a:rPr lang="en-CA" sz="1500" b="1">
                <a:latin typeface="Baskerville Old Face" pitchFamily="18" charset="0"/>
              </a:rPr>
              <a:t>to pass wisdom of grandparents to coming generation not from Florida but by being around. </a:t>
            </a:r>
          </a:p>
          <a:p>
            <a:pPr>
              <a:spcBef>
                <a:spcPts val="663"/>
              </a:spcBef>
            </a:pPr>
            <a:endParaRPr lang="en-CA" sz="1500">
              <a:latin typeface="Baskerville Old Face" pitchFamily="18" charset="0"/>
            </a:endParaRPr>
          </a:p>
          <a:p>
            <a:pPr>
              <a:spcBef>
                <a:spcPts val="663"/>
              </a:spcBef>
            </a:pPr>
            <a:r>
              <a:rPr lang="en-CA" sz="1500">
                <a:latin typeface="Baskerville Old Face" pitchFamily="18" charset="0"/>
              </a:rPr>
              <a:t> The Wellness theme focuses on the 7 Dimensions of Wellness in the context of cohesive living and overcoming  “isolation”  (Newtown USA case ) collectively applying 3 generational of living, loving, liking  and learning wisdom to be together. Make isolation our friend through affection.</a:t>
            </a:r>
            <a:endParaRPr lang="en-US" sz="1500">
              <a:latin typeface="Baskerville Old Face" pitchFamily="18" charset="0"/>
            </a:endParaRPr>
          </a:p>
        </p:txBody>
      </p:sp>
      <p:sp>
        <p:nvSpPr>
          <p:cNvPr id="9224" name="Rectangle 8"/>
          <p:cNvSpPr>
            <a:spLocks noChangeArrowheads="1"/>
          </p:cNvSpPr>
          <p:nvPr/>
        </p:nvSpPr>
        <p:spPr bwMode="auto">
          <a:xfrm>
            <a:off x="433388" y="6443663"/>
            <a:ext cx="5038725" cy="32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600" b="1" u="sng">
                <a:hlinkClick r:id="rId5"/>
              </a:rPr>
              <a:t>www.youtube.com/watch?v=5ydAk92favQ</a:t>
            </a:r>
            <a:endParaRPr lang="en-US" sz="16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080625" cy="755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Subtitle 2"/>
          <p:cNvSpPr>
            <a:spLocks/>
          </p:cNvSpPr>
          <p:nvPr/>
        </p:nvSpPr>
        <p:spPr bwMode="auto">
          <a:xfrm>
            <a:off x="1344613" y="336550"/>
            <a:ext cx="7056437" cy="117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794" tIns="50397" rIns="100794" bIns="50397"/>
          <a:lstStyle/>
          <a:p>
            <a:pPr algn="ctr">
              <a:spcBef>
                <a:spcPct val="20000"/>
              </a:spcBef>
              <a:buFont typeface="Arial" charset="0"/>
              <a:buNone/>
            </a:pPr>
            <a:r>
              <a:rPr lang="en-US" sz="4900" dirty="0">
                <a:solidFill>
                  <a:srgbClr val="F2F2F2"/>
                </a:solidFill>
                <a:latin typeface="Bodoni MT Condensed" pitchFamily="18" charset="0"/>
              </a:rPr>
              <a:t>The Big Idea  of TICC</a:t>
            </a:r>
          </a:p>
          <a:p>
            <a:pPr algn="ctr">
              <a:spcBef>
                <a:spcPct val="20000"/>
              </a:spcBef>
              <a:buFont typeface="Arial" charset="0"/>
              <a:buNone/>
            </a:pPr>
            <a:r>
              <a:rPr lang="en-US" sz="4900" dirty="0">
                <a:solidFill>
                  <a:srgbClr val="F2F2F2"/>
                </a:solidFill>
                <a:latin typeface="Bodoni MT Condensed" pitchFamily="18" charset="0"/>
              </a:rPr>
              <a:t>The International Club of Canada </a:t>
            </a:r>
          </a:p>
        </p:txBody>
      </p:sp>
      <p:pic>
        <p:nvPicPr>
          <p:cNvPr id="10245" name="Picture 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 y="3317875"/>
            <a:ext cx="4116388" cy="239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Title 1"/>
          <p:cNvSpPr>
            <a:spLocks/>
          </p:cNvSpPr>
          <p:nvPr/>
        </p:nvSpPr>
        <p:spPr bwMode="auto">
          <a:xfrm>
            <a:off x="4608513" y="2568575"/>
            <a:ext cx="4884737" cy="445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794" tIns="50397" rIns="100794" bIns="50397" anchor="ctr"/>
          <a:lstStyle/>
          <a:p>
            <a:r>
              <a:rPr lang="en-US" sz="1600" b="1" dirty="0"/>
              <a:t>Innovated program of TICC as catalyst in the 1</a:t>
            </a:r>
            <a:r>
              <a:rPr lang="en-US" sz="1600" b="1" baseline="30000" dirty="0"/>
              <a:t>st</a:t>
            </a:r>
            <a:r>
              <a:rPr lang="en-US" sz="1600" b="1" dirty="0"/>
              <a:t> phase in MWD to self-financed whole 2.5 mill </a:t>
            </a:r>
            <a:r>
              <a:rPr lang="en-US" sz="1600" b="1" dirty="0" err="1"/>
              <a:t>sq</a:t>
            </a:r>
            <a:r>
              <a:rPr lang="en-US" sz="1600" b="1" dirty="0"/>
              <a:t> </a:t>
            </a:r>
            <a:r>
              <a:rPr lang="en-US" sz="1600" b="1" dirty="0" err="1"/>
              <a:t>ft</a:t>
            </a:r>
            <a:r>
              <a:rPr lang="en-US" sz="1600" b="1" dirty="0"/>
              <a:t> by pre-selling 10,000 membership at $ 49,000 globally on 15 year payment plan. The TICC concept is designed around the Granite Club which has 11,000 members for local markets plus $40 M expansion, and 2 yrs. waiting list </a:t>
            </a:r>
          </a:p>
          <a:p>
            <a:endParaRPr lang="en-US" sz="1600" b="1" dirty="0"/>
          </a:p>
          <a:p>
            <a:endParaRPr lang="en-US" sz="1600" b="1" dirty="0"/>
          </a:p>
          <a:p>
            <a:endParaRPr lang="en-US" sz="1600" b="1" dirty="0"/>
          </a:p>
          <a:p>
            <a:endParaRPr lang="en-US" sz="1600" b="1" dirty="0"/>
          </a:p>
          <a:p>
            <a:endParaRPr lang="en-US" sz="1600" b="1" dirty="0"/>
          </a:p>
          <a:p>
            <a:endParaRPr lang="en-US" sz="1600" b="1" dirty="0"/>
          </a:p>
          <a:p>
            <a:endParaRPr lang="en-US" sz="1600" b="1" dirty="0"/>
          </a:p>
          <a:p>
            <a:endParaRPr lang="en-US" sz="1600" b="1" dirty="0"/>
          </a:p>
          <a:p>
            <a:endParaRPr lang="en-US" sz="1600" b="1" dirty="0"/>
          </a:p>
          <a:p>
            <a:endParaRPr lang="en-US" sz="1600" b="1" dirty="0"/>
          </a:p>
        </p:txBody>
      </p:sp>
      <p:sp>
        <p:nvSpPr>
          <p:cNvPr id="10247" name="Rectangle 6"/>
          <p:cNvSpPr>
            <a:spLocks noChangeArrowheads="1"/>
          </p:cNvSpPr>
          <p:nvPr/>
        </p:nvSpPr>
        <p:spPr bwMode="auto">
          <a:xfrm>
            <a:off x="4535488" y="4572000"/>
            <a:ext cx="5038725"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ts val="663"/>
              </a:spcBef>
            </a:pPr>
            <a:r>
              <a:rPr lang="en-CA" sz="1600" b="1" dirty="0"/>
              <a:t>TICC - One stop  Platform  for Social- Business –Personal - Financial- Philanthropic –Wellness for  all Visitors including arrived and new immigrants professionals - Businessmen and families from Asia -Middle East and Europe-  - Markham  is hub for Asian  Community </a:t>
            </a:r>
          </a:p>
        </p:txBody>
      </p:sp>
    </p:spTree>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Arial Unicode MS"/>
      </a:majorFont>
      <a:minorFont>
        <a:latin typeface="Arial"/>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effectLst/>
            <a:latin typeface="Arial"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effectLst/>
            <a:latin typeface="Arial" charset="0"/>
            <a:cs typeface="Arial Unicode MS"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
  <TotalTime>2621</TotalTime>
  <Words>1365</Words>
  <Application>Microsoft Office PowerPoint</Application>
  <PresentationFormat>Custom</PresentationFormat>
  <Paragraphs>248</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Doing Well and Giving Back   How to develop Self Sustainable Real Estate Projects applying Social Entrepreneurial Concept, Programming and theming Mindset</vt:lpstr>
      <vt:lpstr>Our Scenario</vt:lpstr>
      <vt:lpstr>Our Mindset to Structure SE Deals</vt:lpstr>
      <vt:lpstr>Benefits of Our Social Entrepreneurship “SE” Model</vt:lpstr>
      <vt:lpstr>SE Deal Making Process applied to Markham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US Family &amp; Private Wealth Management Offices  Explore and Participate in  Canadian Investment Opportunities</dc:title>
  <dc:creator>firozshroff</dc:creator>
  <cp:lastModifiedBy>Babar Khan</cp:lastModifiedBy>
  <cp:revision>408</cp:revision>
  <cp:lastPrinted>2013-01-06T20:33:07Z</cp:lastPrinted>
  <dcterms:created xsi:type="dcterms:W3CDTF">2009-04-16T16:32:32Z</dcterms:created>
  <dcterms:modified xsi:type="dcterms:W3CDTF">2017-11-02T12:09:00Z</dcterms:modified>
</cp:coreProperties>
</file>